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187E23D-1198-4EE4-8419-3365BD156E46}" type="datetimeFigureOut">
              <a:rPr lang="en-US" smtClean="0"/>
              <a:pPr/>
              <a:t>3/31/2014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646C4E-D341-4528-A9BB-7A58A69644E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87E23D-1198-4EE4-8419-3365BD156E46}"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46C4E-D341-4528-A9BB-7A58A69644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D646C4E-D341-4528-A9BB-7A58A69644E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87E23D-1198-4EE4-8419-3365BD156E46}"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87E23D-1198-4EE4-8419-3365BD156E46}"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D646C4E-D341-4528-A9BB-7A58A69644E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187E23D-1198-4EE4-8419-3365BD156E46}" type="datetimeFigureOut">
              <a:rPr lang="en-US" smtClean="0"/>
              <a:pPr/>
              <a:t>3/31/2014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646C4E-D341-4528-A9BB-7A58A69644E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187E23D-1198-4EE4-8419-3365BD156E46}"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46C4E-D341-4528-A9BB-7A58A69644E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87E23D-1198-4EE4-8419-3365BD156E46}" type="datetimeFigureOut">
              <a:rPr lang="en-US" smtClean="0"/>
              <a:pPr/>
              <a:t>3/31/2014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D646C4E-D341-4528-A9BB-7A58A69644E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87E23D-1198-4EE4-8419-3365BD156E46}"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D646C4E-D341-4528-A9BB-7A58A69644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187E23D-1198-4EE4-8419-3365BD156E46}"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D646C4E-D341-4528-A9BB-7A58A69644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D646C4E-D341-4528-A9BB-7A58A69644E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187E23D-1198-4EE4-8419-3365BD156E46}" type="datetimeFigureOut">
              <a:rPr lang="en-US" smtClean="0"/>
              <a:pPr/>
              <a:t>3/31/2014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D646C4E-D341-4528-A9BB-7A58A69644E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187E23D-1198-4EE4-8419-3365BD156E46}" type="datetimeFigureOut">
              <a:rPr lang="en-US" smtClean="0"/>
              <a:pPr/>
              <a:t>3/31/2014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87E23D-1198-4EE4-8419-3365BD156E46}" type="datetimeFigureOut">
              <a:rPr lang="en-US" smtClean="0"/>
              <a:pPr/>
              <a:t>3/31/2014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D646C4E-D341-4528-A9BB-7A58A69644E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AP World History</a:t>
            </a:r>
            <a:br>
              <a:rPr lang="en-US" dirty="0" smtClean="0"/>
            </a:br>
            <a:r>
              <a:rPr lang="en-US" dirty="0" smtClean="0"/>
              <a:t>Mr</a:t>
            </a:r>
            <a:r>
              <a:rPr lang="en-US" dirty="0" smtClean="0"/>
              <a:t>. </a:t>
            </a:r>
            <a:r>
              <a:rPr lang="en-US" smtClean="0"/>
              <a:t>Somogye</a:t>
            </a:r>
            <a:endParaRPr lang="en-US" dirty="0"/>
          </a:p>
        </p:txBody>
      </p:sp>
      <p:sp>
        <p:nvSpPr>
          <p:cNvPr id="2" name="Title 1"/>
          <p:cNvSpPr>
            <a:spLocks noGrp="1"/>
          </p:cNvSpPr>
          <p:nvPr>
            <p:ph type="ctrTitle"/>
          </p:nvPr>
        </p:nvSpPr>
        <p:spPr/>
        <p:txBody>
          <a:bodyPr/>
          <a:lstStyle/>
          <a:p>
            <a:r>
              <a:rPr lang="en-US" dirty="0" smtClean="0"/>
              <a:t>The End of Communism</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301752" y="1527048"/>
            <a:ext cx="4956048" cy="4797552"/>
          </a:xfrm>
        </p:spPr>
        <p:txBody>
          <a:bodyPr>
            <a:normAutofit fontScale="92500" lnSpcReduction="10000"/>
          </a:bodyPr>
          <a:lstStyle/>
          <a:p>
            <a:r>
              <a:rPr lang="en-US" i="1" dirty="0" smtClean="0"/>
              <a:t>Perestroika</a:t>
            </a:r>
            <a:r>
              <a:rPr lang="en-US" dirty="0" smtClean="0"/>
              <a:t> (Restructuring) = Gorbachev’s economic program launched in 1987</a:t>
            </a:r>
          </a:p>
          <a:p>
            <a:pPr lvl="1"/>
            <a:r>
              <a:rPr lang="en-US" dirty="0" smtClean="0"/>
              <a:t>Freed state enterprises from government regulation</a:t>
            </a:r>
          </a:p>
          <a:p>
            <a:pPr lvl="1"/>
            <a:r>
              <a:rPr lang="en-US" dirty="0" smtClean="0"/>
              <a:t>Permitted small-scale private businesses</a:t>
            </a:r>
          </a:p>
          <a:p>
            <a:pPr lvl="1"/>
            <a:r>
              <a:rPr lang="en-US" dirty="0" smtClean="0"/>
              <a:t>Offered opportunities for private farming</a:t>
            </a:r>
          </a:p>
          <a:p>
            <a:pPr lvl="1"/>
            <a:r>
              <a:rPr lang="en-US" dirty="0" smtClean="0"/>
              <a:t>Began to welcome foreign investment</a:t>
            </a:r>
          </a:p>
          <a:p>
            <a:r>
              <a:rPr lang="en-US" dirty="0" smtClean="0"/>
              <a:t>Resistance to these reforms led Gorbachev to seek allies outside of his official circles</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5562600" y="1524000"/>
            <a:ext cx="3048000" cy="238125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562600" y="3962400"/>
            <a:ext cx="3048000" cy="228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3886200" y="1527048"/>
            <a:ext cx="4919472" cy="4797552"/>
          </a:xfrm>
        </p:spPr>
        <p:txBody>
          <a:bodyPr>
            <a:normAutofit fontScale="92500" lnSpcReduction="20000"/>
          </a:bodyPr>
          <a:lstStyle/>
          <a:p>
            <a:r>
              <a:rPr lang="en-US" i="1" dirty="0" smtClean="0"/>
              <a:t>Glasnost</a:t>
            </a:r>
            <a:r>
              <a:rPr lang="en-US" dirty="0" smtClean="0"/>
              <a:t> (Openness) = Gorbachev’s policy of permitting a much wider range of cultural and intellectual freedoms in Soviet life</a:t>
            </a:r>
          </a:p>
          <a:p>
            <a:r>
              <a:rPr lang="en-US" dirty="0" smtClean="0"/>
              <a:t>Goal = to overcome the distrust that had grown between society and the government</a:t>
            </a:r>
          </a:p>
          <a:p>
            <a:r>
              <a:rPr lang="en-US" dirty="0" smtClean="0"/>
              <a:t>The information that poured into the Soviet Union as a result of </a:t>
            </a:r>
            <a:r>
              <a:rPr lang="en-US" i="1" dirty="0" smtClean="0"/>
              <a:t>glasnost</a:t>
            </a:r>
            <a:r>
              <a:rPr lang="en-US" dirty="0" smtClean="0"/>
              <a:t> led to the mass movement towards democratization in the Soviet Union</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57200" y="1524000"/>
            <a:ext cx="3276600" cy="4648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301752" y="1527048"/>
            <a:ext cx="3965448" cy="4572000"/>
          </a:xfrm>
        </p:spPr>
        <p:txBody>
          <a:bodyPr/>
          <a:lstStyle/>
          <a:p>
            <a:r>
              <a:rPr lang="en-US" dirty="0" smtClean="0"/>
              <a:t>Democratization = involved the creation of a new parliament with real powers</a:t>
            </a:r>
          </a:p>
          <a:p>
            <a:pPr lvl="1"/>
            <a:r>
              <a:rPr lang="en-US" dirty="0" smtClean="0"/>
              <a:t>Would be chosen in competitive elections</a:t>
            </a:r>
          </a:p>
          <a:p>
            <a:pPr lvl="1"/>
            <a:r>
              <a:rPr lang="en-US" dirty="0" smtClean="0"/>
              <a:t>1989 elections = dozens of leading communists were rejected at the polls</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4495800" y="1600200"/>
            <a:ext cx="4198144" cy="449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4267200" y="1527048"/>
            <a:ext cx="4538472" cy="4572000"/>
          </a:xfrm>
        </p:spPr>
        <p:txBody>
          <a:bodyPr/>
          <a:lstStyle/>
          <a:p>
            <a:r>
              <a:rPr lang="en-US" dirty="0" smtClean="0"/>
              <a:t>In foreign affairs, Gorbachev moved to end the Cold War</a:t>
            </a:r>
          </a:p>
          <a:p>
            <a:pPr lvl="1"/>
            <a:r>
              <a:rPr lang="en-US" dirty="0" smtClean="0"/>
              <a:t>Made cuts in Soviet military forces</a:t>
            </a:r>
          </a:p>
          <a:p>
            <a:pPr lvl="1"/>
            <a:r>
              <a:rPr lang="en-US" dirty="0" smtClean="0"/>
              <a:t>Engaged in arms control negotiations with the U.S.</a:t>
            </a:r>
          </a:p>
          <a:p>
            <a:pPr lvl="1"/>
            <a:r>
              <a:rPr lang="en-US" dirty="0" smtClean="0"/>
              <a:t>Refused to intervene as communist governments in Eastern Europe were overthrown</a:t>
            </a:r>
          </a:p>
        </p:txBody>
      </p:sp>
      <p:pic>
        <p:nvPicPr>
          <p:cNvPr id="10242" name="Picture 2"/>
          <p:cNvPicPr>
            <a:picLocks noChangeAspect="1" noChangeArrowheads="1"/>
          </p:cNvPicPr>
          <p:nvPr/>
        </p:nvPicPr>
        <p:blipFill>
          <a:blip r:embed="rId2" cstate="print"/>
          <a:srcRect/>
          <a:stretch>
            <a:fillRect/>
          </a:stretch>
        </p:blipFill>
        <p:spPr bwMode="auto">
          <a:xfrm>
            <a:off x="304800" y="1828800"/>
            <a:ext cx="3886200" cy="3657600"/>
          </a:xfrm>
          <a:prstGeom prst="rect">
            <a:avLst/>
          </a:prstGeom>
          <a:noFill/>
          <a:ln w="9525">
            <a:noFill/>
            <a:miter lim="800000"/>
            <a:headEnd/>
            <a:tailEnd/>
          </a:ln>
        </p:spPr>
      </p:pic>
      <p:cxnSp>
        <p:nvCxnSpPr>
          <p:cNvPr id="6" name="Straight Arrow Connector 5"/>
          <p:cNvCxnSpPr/>
          <p:nvPr/>
        </p:nvCxnSpPr>
        <p:spPr>
          <a:xfrm flipH="1" flipV="1">
            <a:off x="3657600" y="32766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5486400"/>
            <a:ext cx="3886200" cy="584775"/>
          </a:xfrm>
          <a:prstGeom prst="rect">
            <a:avLst/>
          </a:prstGeom>
          <a:noFill/>
        </p:spPr>
        <p:txBody>
          <a:bodyPr wrap="square" rtlCol="0">
            <a:spAutoFit/>
          </a:bodyPr>
          <a:lstStyle/>
          <a:p>
            <a:pPr algn="ctr"/>
            <a:r>
              <a:rPr lang="en-US" sz="1600" i="1" dirty="0" smtClean="0"/>
              <a:t>President Ronald Reagan and Mikhail Gorbachev in 1985</a:t>
            </a:r>
            <a:endParaRPr lang="en-US" sz="16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228600" y="1447800"/>
            <a:ext cx="5029200" cy="4953000"/>
          </a:xfrm>
        </p:spPr>
        <p:txBody>
          <a:bodyPr>
            <a:normAutofit fontScale="77500" lnSpcReduction="20000"/>
          </a:bodyPr>
          <a:lstStyle/>
          <a:p>
            <a:r>
              <a:rPr lang="en-US" dirty="0" smtClean="0"/>
              <a:t>Events in the Soviet Union influenced Eastern European nations </a:t>
            </a:r>
            <a:r>
              <a:rPr lang="en-US" dirty="0" smtClean="0">
                <a:sym typeface="Wingdings" pitchFamily="2" charset="2"/>
              </a:rPr>
              <a:t> if the USSR could practice </a:t>
            </a:r>
            <a:r>
              <a:rPr lang="en-US" i="1" dirty="0" smtClean="0">
                <a:sym typeface="Wingdings" pitchFamily="2" charset="2"/>
              </a:rPr>
              <a:t>glasnost</a:t>
            </a:r>
            <a:r>
              <a:rPr lang="en-US" dirty="0" smtClean="0">
                <a:sym typeface="Wingdings" pitchFamily="2" charset="2"/>
              </a:rPr>
              <a:t> and hold competitive elections, why couldn’t they?</a:t>
            </a:r>
          </a:p>
          <a:p>
            <a:r>
              <a:rPr lang="en-US" dirty="0" smtClean="0">
                <a:sym typeface="Wingdings" pitchFamily="2" charset="2"/>
              </a:rPr>
              <a:t>“Miracle Year” of 1989 = massive demonstrations, last-minute efforts at reforms, the breach of the Berlin Wall, and the surfacing of new political groups all overwhelmed the unpopular communist regimes of Poland, Hungary, East Germany, Bulgaria, Czechoslovakia, and Romania</a:t>
            </a:r>
          </a:p>
          <a:p>
            <a:pPr lvl="1"/>
            <a:r>
              <a:rPr lang="en-US" dirty="0" smtClean="0">
                <a:sym typeface="Wingdings" pitchFamily="2" charset="2"/>
              </a:rPr>
              <a:t>Communism was swept away in Eastern Europe</a:t>
            </a:r>
          </a:p>
          <a:p>
            <a:pPr lvl="1"/>
            <a:r>
              <a:rPr lang="en-US" dirty="0" smtClean="0">
                <a:sym typeface="Wingdings" pitchFamily="2" charset="2"/>
              </a:rPr>
              <a:t>This success inspired nationalists and democrats in the Soviet Union  brought the communist regime in the USSR to its end in 1991</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5410200" y="1524000"/>
            <a:ext cx="3460750" cy="25146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486400" y="4191000"/>
            <a:ext cx="3276600" cy="1981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4876800" y="1828800"/>
            <a:ext cx="3928872" cy="4270248"/>
          </a:xfrm>
        </p:spPr>
        <p:txBody>
          <a:bodyPr/>
          <a:lstStyle/>
          <a:p>
            <a:r>
              <a:rPr lang="en-US" dirty="0" smtClean="0"/>
              <a:t>1991 = the Soviet Union disintegrated into 15 new and independent states</a:t>
            </a:r>
          </a:p>
          <a:p>
            <a:r>
              <a:rPr lang="en-US" dirty="0" smtClean="0"/>
              <a:t>1990 = reunification of Germany</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rot="21311240">
            <a:off x="609600" y="1447800"/>
            <a:ext cx="2381250" cy="28098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rot="329296">
            <a:off x="1691853" y="4041651"/>
            <a:ext cx="3350255" cy="207715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pic>
        <p:nvPicPr>
          <p:cNvPr id="4" name="Picture 2" descr="map_22_04_collapse_soviet"/>
          <p:cNvPicPr>
            <a:picLocks noChangeAspect="1" noChangeArrowheads="1"/>
          </p:cNvPicPr>
          <p:nvPr/>
        </p:nvPicPr>
        <p:blipFill>
          <a:blip r:embed="rId2" cstate="print"/>
          <a:srcRect/>
          <a:stretch>
            <a:fillRect/>
          </a:stretch>
        </p:blipFill>
        <p:spPr bwMode="auto">
          <a:xfrm>
            <a:off x="457200" y="1143000"/>
            <a:ext cx="8229600" cy="525621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Failures of Communism</a:t>
            </a:r>
            <a:endParaRPr lang="en-US" dirty="0"/>
          </a:p>
        </p:txBody>
      </p:sp>
      <p:sp>
        <p:nvSpPr>
          <p:cNvPr id="3" name="Content Placeholder 2"/>
          <p:cNvSpPr>
            <a:spLocks noGrp="1"/>
          </p:cNvSpPr>
          <p:nvPr>
            <p:ph sz="quarter" idx="1"/>
          </p:nvPr>
        </p:nvSpPr>
        <p:spPr>
          <a:xfrm>
            <a:off x="301752" y="1527048"/>
            <a:ext cx="4194048" cy="4572000"/>
          </a:xfrm>
        </p:spPr>
        <p:txBody>
          <a:bodyPr/>
          <a:lstStyle/>
          <a:p>
            <a:r>
              <a:rPr lang="en-US" dirty="0" smtClean="0"/>
              <a:t>Economic failures</a:t>
            </a:r>
          </a:p>
          <a:p>
            <a:pPr lvl="1"/>
            <a:r>
              <a:rPr lang="en-US" dirty="0" smtClean="0"/>
              <a:t>By late 1970s = communist economies showed no signs of catching up to more advanced capitalist countries</a:t>
            </a:r>
          </a:p>
          <a:p>
            <a:pPr lvl="1"/>
            <a:r>
              <a:rPr lang="en-US" dirty="0" smtClean="0"/>
              <a:t>Soviet economy = stagnant</a:t>
            </a:r>
          </a:p>
          <a:p>
            <a:pPr lvl="2"/>
            <a:r>
              <a:rPr lang="en-US" dirty="0" smtClean="0"/>
              <a:t>People had to wait in long lines for consumer goods, which were poor in quality and declining in availability</a:t>
            </a:r>
          </a:p>
        </p:txBody>
      </p:sp>
      <p:pic>
        <p:nvPicPr>
          <p:cNvPr id="1026" name="Picture 2"/>
          <p:cNvPicPr>
            <a:picLocks noChangeAspect="1" noChangeArrowheads="1"/>
          </p:cNvPicPr>
          <p:nvPr/>
        </p:nvPicPr>
        <p:blipFill>
          <a:blip r:embed="rId2" cstate="print"/>
          <a:srcRect/>
          <a:stretch>
            <a:fillRect/>
          </a:stretch>
        </p:blipFill>
        <p:spPr bwMode="auto">
          <a:xfrm>
            <a:off x="4724400" y="1752600"/>
            <a:ext cx="4114800" cy="3352800"/>
          </a:xfrm>
          <a:prstGeom prst="rect">
            <a:avLst/>
          </a:prstGeom>
          <a:noFill/>
          <a:ln w="9525">
            <a:noFill/>
            <a:miter lim="800000"/>
            <a:headEnd/>
            <a:tailEnd/>
          </a:ln>
        </p:spPr>
      </p:pic>
      <p:sp>
        <p:nvSpPr>
          <p:cNvPr id="5" name="TextBox 4"/>
          <p:cNvSpPr txBox="1"/>
          <p:nvPr/>
        </p:nvSpPr>
        <p:spPr>
          <a:xfrm>
            <a:off x="4724400" y="5105400"/>
            <a:ext cx="4114800" cy="830997"/>
          </a:xfrm>
          <a:prstGeom prst="rect">
            <a:avLst/>
          </a:prstGeom>
          <a:noFill/>
        </p:spPr>
        <p:txBody>
          <a:bodyPr wrap="square" rtlCol="0">
            <a:spAutoFit/>
          </a:bodyPr>
          <a:lstStyle/>
          <a:p>
            <a:pPr algn="ctr"/>
            <a:r>
              <a:rPr lang="en-US" sz="1600" i="1" dirty="0" smtClean="0"/>
              <a:t>Citizens waiting in line for goods in the Soviet Union</a:t>
            </a:r>
          </a:p>
          <a:p>
            <a:pPr algn="ctr"/>
            <a:r>
              <a:rPr lang="en-US" sz="1600" i="1" dirty="0" smtClean="0"/>
              <a:t>Photo = circa the late-1980s</a:t>
            </a:r>
            <a:endParaRPr lang="en-US" sz="16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Failures of Communism</a:t>
            </a:r>
            <a:endParaRPr lang="en-US" dirty="0"/>
          </a:p>
        </p:txBody>
      </p:sp>
      <p:sp>
        <p:nvSpPr>
          <p:cNvPr id="3" name="Content Placeholder 2"/>
          <p:cNvSpPr>
            <a:spLocks noGrp="1"/>
          </p:cNvSpPr>
          <p:nvPr>
            <p:ph sz="quarter" idx="1"/>
          </p:nvPr>
        </p:nvSpPr>
        <p:spPr>
          <a:xfrm>
            <a:off x="4038600" y="1527048"/>
            <a:ext cx="4767072" cy="4572000"/>
          </a:xfrm>
        </p:spPr>
        <p:txBody>
          <a:bodyPr>
            <a:normAutofit lnSpcReduction="10000"/>
          </a:bodyPr>
          <a:lstStyle/>
          <a:p>
            <a:r>
              <a:rPr lang="en-US" dirty="0" smtClean="0"/>
              <a:t>Moral Failures</a:t>
            </a:r>
          </a:p>
          <a:p>
            <a:pPr lvl="1"/>
            <a:r>
              <a:rPr lang="en-US" dirty="0" smtClean="0"/>
              <a:t>Many incidents invalidated communist claims to moral superiority over capitalism</a:t>
            </a:r>
          </a:p>
          <a:p>
            <a:pPr lvl="2"/>
            <a:r>
              <a:rPr lang="en-US" dirty="0" smtClean="0"/>
              <a:t>Horrors of Stalin’s “Terror” and the gulag</a:t>
            </a:r>
          </a:p>
          <a:p>
            <a:pPr lvl="2"/>
            <a:r>
              <a:rPr lang="en-US" dirty="0" smtClean="0"/>
              <a:t>Mao’s Cultural Revolution</a:t>
            </a:r>
          </a:p>
          <a:p>
            <a:pPr lvl="2"/>
            <a:r>
              <a:rPr lang="en-US" dirty="0" smtClean="0"/>
              <a:t>Genocide in communist Cambodia</a:t>
            </a:r>
          </a:p>
          <a:p>
            <a:pPr lvl="1"/>
            <a:r>
              <a:rPr lang="en-US" dirty="0" smtClean="0"/>
              <a:t>Simultaneously = overall global political culture was more widely embracing democracy and human rights as the intended legacy of humankind</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981200"/>
            <a:ext cx="3886200" cy="3429000"/>
          </a:xfrm>
          <a:prstGeom prst="rect">
            <a:avLst/>
          </a:prstGeom>
          <a:noFill/>
          <a:ln w="9525">
            <a:noFill/>
            <a:miter lim="800000"/>
            <a:headEnd/>
            <a:tailEnd/>
          </a:ln>
        </p:spPr>
      </p:pic>
      <p:sp>
        <p:nvSpPr>
          <p:cNvPr id="5" name="TextBox 4"/>
          <p:cNvSpPr txBox="1"/>
          <p:nvPr/>
        </p:nvSpPr>
        <p:spPr>
          <a:xfrm>
            <a:off x="228600" y="5410200"/>
            <a:ext cx="3886200" cy="584775"/>
          </a:xfrm>
          <a:prstGeom prst="rect">
            <a:avLst/>
          </a:prstGeom>
          <a:noFill/>
        </p:spPr>
        <p:txBody>
          <a:bodyPr wrap="square" rtlCol="0">
            <a:spAutoFit/>
          </a:bodyPr>
          <a:lstStyle/>
          <a:p>
            <a:pPr algn="ctr"/>
            <a:r>
              <a:rPr lang="en-US" sz="1600" i="1" dirty="0" smtClean="0"/>
              <a:t>The site of one of Cambodia’s “killing fields”</a:t>
            </a:r>
            <a:endParaRPr lang="en-US" sz="1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China: Abandoning Communism and Maintaining the Party</a:t>
            </a:r>
            <a:endParaRPr lang="en-US" dirty="0"/>
          </a:p>
        </p:txBody>
      </p:sp>
      <p:sp>
        <p:nvSpPr>
          <p:cNvPr id="3" name="Content Placeholder 2"/>
          <p:cNvSpPr>
            <a:spLocks noGrp="1"/>
          </p:cNvSpPr>
          <p:nvPr>
            <p:ph sz="quarter" idx="1"/>
          </p:nvPr>
        </p:nvSpPr>
        <p:spPr>
          <a:xfrm>
            <a:off x="3429000" y="1527048"/>
            <a:ext cx="5376672" cy="4797552"/>
          </a:xfrm>
        </p:spPr>
        <p:txBody>
          <a:bodyPr>
            <a:normAutofit fontScale="92500" lnSpcReduction="10000"/>
          </a:bodyPr>
          <a:lstStyle/>
          <a:p>
            <a:r>
              <a:rPr lang="en-US" dirty="0" smtClean="0"/>
              <a:t>1976 = death of Mao Zedong</a:t>
            </a:r>
          </a:p>
          <a:p>
            <a:r>
              <a:rPr lang="en-US" dirty="0" smtClean="0"/>
              <a:t>Successor = Deng Xiaoping</a:t>
            </a:r>
          </a:p>
          <a:p>
            <a:r>
              <a:rPr lang="en-US" dirty="0" smtClean="0"/>
              <a:t>Committed to fostering political stability and economic growth</a:t>
            </a:r>
          </a:p>
          <a:p>
            <a:r>
              <a:rPr lang="en-US" dirty="0" smtClean="0"/>
              <a:t>Social and political reforms:</a:t>
            </a:r>
          </a:p>
          <a:p>
            <a:pPr lvl="1"/>
            <a:r>
              <a:rPr lang="en-US" dirty="0" smtClean="0"/>
              <a:t>Previously banned plays, operas, films, and translations of Western classics = allowed again</a:t>
            </a:r>
          </a:p>
          <a:p>
            <a:pPr lvl="1"/>
            <a:r>
              <a:rPr lang="en-US" dirty="0" smtClean="0"/>
              <a:t>“Literature of the wounded” released = exposed the suffering of the Cultural Revolution under Mao</a:t>
            </a:r>
          </a:p>
          <a:p>
            <a:pPr lvl="1"/>
            <a:r>
              <a:rPr lang="en-US" dirty="0" smtClean="0"/>
              <a:t>About 100,000 political prisoners released</a:t>
            </a:r>
          </a:p>
        </p:txBody>
      </p:sp>
      <p:pic>
        <p:nvPicPr>
          <p:cNvPr id="3074" name="Picture 2"/>
          <p:cNvPicPr>
            <a:picLocks noChangeAspect="1" noChangeArrowheads="1"/>
          </p:cNvPicPr>
          <p:nvPr/>
        </p:nvPicPr>
        <p:blipFill>
          <a:blip r:embed="rId2" cstate="print"/>
          <a:srcRect/>
          <a:stretch>
            <a:fillRect/>
          </a:stretch>
        </p:blipFill>
        <p:spPr bwMode="auto">
          <a:xfrm>
            <a:off x="381000" y="1676400"/>
            <a:ext cx="2900468" cy="4191000"/>
          </a:xfrm>
          <a:prstGeom prst="rect">
            <a:avLst/>
          </a:prstGeom>
          <a:noFill/>
          <a:ln w="9525">
            <a:noFill/>
            <a:miter lim="800000"/>
            <a:headEnd/>
            <a:tailEnd/>
          </a:ln>
        </p:spPr>
      </p:pic>
      <p:cxnSp>
        <p:nvCxnSpPr>
          <p:cNvPr id="6" name="Straight Arrow Connector 5"/>
          <p:cNvCxnSpPr/>
          <p:nvPr/>
        </p:nvCxnSpPr>
        <p:spPr>
          <a:xfrm flipH="1">
            <a:off x="2971800" y="22860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dirty="0" smtClean="0"/>
              <a:t>China: Abandoning Communism and Maintaining the Party</a:t>
            </a:r>
            <a:endParaRPr lang="en-US" dirty="0"/>
          </a:p>
        </p:txBody>
      </p:sp>
      <p:sp>
        <p:nvSpPr>
          <p:cNvPr id="3" name="Content Placeholder 2"/>
          <p:cNvSpPr>
            <a:spLocks noGrp="1"/>
          </p:cNvSpPr>
          <p:nvPr>
            <p:ph sz="quarter" idx="1"/>
          </p:nvPr>
        </p:nvSpPr>
        <p:spPr>
          <a:xfrm>
            <a:off x="152400" y="1527048"/>
            <a:ext cx="5105400" cy="4721352"/>
          </a:xfrm>
        </p:spPr>
        <p:txBody>
          <a:bodyPr>
            <a:normAutofit fontScale="92500" lnSpcReduction="10000"/>
          </a:bodyPr>
          <a:lstStyle/>
          <a:p>
            <a:r>
              <a:rPr lang="en-US" dirty="0" smtClean="0"/>
              <a:t>Deng Xiaoping’s economic reforms:</a:t>
            </a:r>
          </a:p>
          <a:p>
            <a:pPr lvl="1"/>
            <a:r>
              <a:rPr lang="en-US" dirty="0" smtClean="0"/>
              <a:t>Dismantled collectivized farms and returned to a system of small-scale private agriculture</a:t>
            </a:r>
          </a:p>
          <a:p>
            <a:pPr lvl="1"/>
            <a:r>
              <a:rPr lang="en-US" dirty="0" smtClean="0"/>
              <a:t>Managers of state enterprises given more authority and were encouraged to act like private owners</a:t>
            </a:r>
          </a:p>
          <a:p>
            <a:pPr lvl="1"/>
            <a:r>
              <a:rPr lang="en-US" dirty="0" smtClean="0"/>
              <a:t>Opened China to the world economy and welcomed foreign investment</a:t>
            </a:r>
          </a:p>
          <a:p>
            <a:pPr lvl="1"/>
            <a:r>
              <a:rPr lang="en-US" dirty="0" smtClean="0"/>
              <a:t>Local governments and private entrepreneurs created thousands of “township and village enterprises” that produced food, clothing, building materials, and more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334000" y="1752600"/>
            <a:ext cx="3372465" cy="4191000"/>
          </a:xfrm>
          <a:prstGeom prst="rect">
            <a:avLst/>
          </a:prstGeom>
          <a:noFill/>
          <a:ln w="9525">
            <a:noFill/>
            <a:miter lim="800000"/>
            <a:headEnd/>
            <a:tailEnd/>
          </a:ln>
        </p:spPr>
      </p:pic>
      <p:cxnSp>
        <p:nvCxnSpPr>
          <p:cNvPr id="6" name="Straight Arrow Connector 5"/>
          <p:cNvCxnSpPr/>
          <p:nvPr/>
        </p:nvCxnSpPr>
        <p:spPr>
          <a:xfrm flipV="1">
            <a:off x="5029200" y="35814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u="sng" dirty="0" smtClean="0"/>
              <a:t>Positive Results of Economic Reforms</a:t>
            </a:r>
            <a:endParaRPr lang="en-US" u="sng" dirty="0"/>
          </a:p>
        </p:txBody>
      </p:sp>
      <p:sp>
        <p:nvSpPr>
          <p:cNvPr id="6" name="Text Placeholder 5"/>
          <p:cNvSpPr>
            <a:spLocks noGrp="1"/>
          </p:cNvSpPr>
          <p:nvPr>
            <p:ph type="body" sz="half" idx="3"/>
          </p:nvPr>
        </p:nvSpPr>
        <p:spPr/>
        <p:txBody>
          <a:bodyPr/>
          <a:lstStyle/>
          <a:p>
            <a:pPr algn="ctr"/>
            <a:r>
              <a:rPr lang="en-US" u="sng" dirty="0" smtClean="0"/>
              <a:t>Negative Results of Economic Reforms</a:t>
            </a:r>
            <a:endParaRPr lang="en-US" u="sng" dirty="0"/>
          </a:p>
        </p:txBody>
      </p:sp>
      <p:sp>
        <p:nvSpPr>
          <p:cNvPr id="5" name="Content Placeholder 4"/>
          <p:cNvSpPr>
            <a:spLocks noGrp="1"/>
          </p:cNvSpPr>
          <p:nvPr>
            <p:ph sz="quarter" idx="2"/>
          </p:nvPr>
        </p:nvSpPr>
        <p:spPr/>
        <p:txBody>
          <a:bodyPr>
            <a:normAutofit fontScale="92500" lnSpcReduction="10000"/>
          </a:bodyPr>
          <a:lstStyle/>
          <a:p>
            <a:r>
              <a:rPr lang="en-US" sz="2400" dirty="0" smtClean="0"/>
              <a:t>Rapid and sustained economic growth</a:t>
            </a:r>
          </a:p>
          <a:p>
            <a:r>
              <a:rPr lang="en-US" sz="2400" dirty="0" smtClean="0"/>
              <a:t>Better diets</a:t>
            </a:r>
          </a:p>
          <a:p>
            <a:r>
              <a:rPr lang="en-US" sz="2400" dirty="0" smtClean="0"/>
              <a:t>Lower mortality rates</a:t>
            </a:r>
          </a:p>
          <a:p>
            <a:r>
              <a:rPr lang="en-US" sz="2400" dirty="0" smtClean="0"/>
              <a:t>Declining poverty</a:t>
            </a:r>
          </a:p>
          <a:p>
            <a:r>
              <a:rPr lang="en-US" sz="2400" dirty="0" smtClean="0"/>
              <a:t>Massive urban construction</a:t>
            </a:r>
          </a:p>
          <a:p>
            <a:r>
              <a:rPr lang="en-US" sz="2400" dirty="0" smtClean="0"/>
              <a:t>Surging exports</a:t>
            </a:r>
          </a:p>
          <a:p>
            <a:r>
              <a:rPr lang="en-US" sz="2400" dirty="0" smtClean="0"/>
              <a:t>New prosperity and increased standard of living for millions</a:t>
            </a:r>
            <a:endParaRPr lang="en-US" sz="2400" dirty="0"/>
          </a:p>
        </p:txBody>
      </p:sp>
      <p:sp>
        <p:nvSpPr>
          <p:cNvPr id="7" name="Content Placeholder 6"/>
          <p:cNvSpPr>
            <a:spLocks noGrp="1"/>
          </p:cNvSpPr>
          <p:nvPr>
            <p:ph sz="quarter" idx="4"/>
          </p:nvPr>
        </p:nvSpPr>
        <p:spPr/>
        <p:txBody>
          <a:bodyPr>
            <a:normAutofit fontScale="85000" lnSpcReduction="20000"/>
          </a:bodyPr>
          <a:lstStyle/>
          <a:p>
            <a:r>
              <a:rPr lang="en-US" sz="2400" dirty="0" smtClean="0"/>
              <a:t>Corruption among Chinese officials</a:t>
            </a:r>
          </a:p>
          <a:p>
            <a:r>
              <a:rPr lang="en-US" sz="2400" dirty="0" smtClean="0"/>
              <a:t>Widening gap between the rich and the poor</a:t>
            </a:r>
          </a:p>
          <a:p>
            <a:r>
              <a:rPr lang="en-US" sz="2400" dirty="0" smtClean="0"/>
              <a:t>Urban overcrowding</a:t>
            </a:r>
          </a:p>
          <a:p>
            <a:r>
              <a:rPr lang="en-US" sz="2400" dirty="0" smtClean="0"/>
              <a:t>Pollution in the cities</a:t>
            </a:r>
          </a:p>
          <a:p>
            <a:r>
              <a:rPr lang="en-US" sz="2400" dirty="0" smtClean="0"/>
              <a:t>Periodic inflation</a:t>
            </a:r>
          </a:p>
          <a:p>
            <a:r>
              <a:rPr lang="en-US" sz="2400" dirty="0" smtClean="0"/>
              <a:t>Street crime</a:t>
            </a:r>
          </a:p>
          <a:p>
            <a:r>
              <a:rPr lang="en-US" sz="2400" dirty="0" smtClean="0"/>
              <a:t>Prostitution</a:t>
            </a:r>
          </a:p>
          <a:p>
            <a:r>
              <a:rPr lang="en-US" sz="2400" dirty="0" smtClean="0"/>
              <a:t>Gambling</a:t>
            </a:r>
          </a:p>
          <a:p>
            <a:r>
              <a:rPr lang="en-US" sz="2400" dirty="0" smtClean="0"/>
              <a:t>Drug addiction</a:t>
            </a:r>
          </a:p>
          <a:p>
            <a:r>
              <a:rPr lang="en-US" sz="2400" dirty="0" smtClean="0"/>
              <a:t>A criminal underworld</a:t>
            </a:r>
            <a:endParaRPr lang="en-US" sz="2400" dirty="0"/>
          </a:p>
        </p:txBody>
      </p:sp>
      <p:sp>
        <p:nvSpPr>
          <p:cNvPr id="2" name="Title 1"/>
          <p:cNvSpPr>
            <a:spLocks noGrp="1"/>
          </p:cNvSpPr>
          <p:nvPr>
            <p:ph type="title"/>
          </p:nvPr>
        </p:nvSpPr>
        <p:spPr>
          <a:xfrm>
            <a:off x="301752" y="152400"/>
            <a:ext cx="8534400" cy="990600"/>
          </a:xfrm>
        </p:spPr>
        <p:txBody>
          <a:bodyPr>
            <a:normAutofit fontScale="90000"/>
          </a:bodyPr>
          <a:lstStyle/>
          <a:p>
            <a:r>
              <a:rPr lang="en-US" dirty="0" smtClean="0"/>
              <a:t>China: Abandoning Communism and Maintaining the Party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752" y="152400"/>
            <a:ext cx="8534400" cy="990600"/>
          </a:xfrm>
        </p:spPr>
        <p:txBody>
          <a:bodyPr>
            <a:normAutofit fontScale="90000"/>
          </a:bodyPr>
          <a:lstStyle/>
          <a:p>
            <a:r>
              <a:rPr lang="en-US" dirty="0" smtClean="0"/>
              <a:t>China: Abandoning Communism and Maintaining the Party</a:t>
            </a:r>
            <a:endParaRPr lang="en-US" dirty="0"/>
          </a:p>
        </p:txBody>
      </p:sp>
      <p:sp>
        <p:nvSpPr>
          <p:cNvPr id="7" name="Content Placeholder 6"/>
          <p:cNvSpPr>
            <a:spLocks noGrp="1"/>
          </p:cNvSpPr>
          <p:nvPr>
            <p:ph sz="quarter" idx="1"/>
          </p:nvPr>
        </p:nvSpPr>
        <p:spPr>
          <a:xfrm>
            <a:off x="3962400" y="1752600"/>
            <a:ext cx="4843272" cy="4346448"/>
          </a:xfrm>
        </p:spPr>
        <p:txBody>
          <a:bodyPr/>
          <a:lstStyle/>
          <a:p>
            <a:r>
              <a:rPr lang="en-US" dirty="0" smtClean="0"/>
              <a:t>China had developed a capitalist economy, </a:t>
            </a:r>
            <a:r>
              <a:rPr lang="en-US" u="sng" dirty="0" smtClean="0"/>
              <a:t>but</a:t>
            </a:r>
            <a:r>
              <a:rPr lang="en-US" dirty="0" smtClean="0"/>
              <a:t> Deng Xiaoping did NOT want to give up his political monopoly or promote democracy</a:t>
            </a:r>
          </a:p>
          <a:p>
            <a:r>
              <a:rPr lang="en-US" dirty="0" smtClean="0"/>
              <a:t>Deng Xiaoping declared that democracy would lead to chaos and anarchy</a:t>
            </a:r>
          </a:p>
        </p:txBody>
      </p:sp>
      <p:pic>
        <p:nvPicPr>
          <p:cNvPr id="6146" name="Picture 2"/>
          <p:cNvPicPr>
            <a:picLocks noChangeAspect="1" noChangeArrowheads="1"/>
          </p:cNvPicPr>
          <p:nvPr/>
        </p:nvPicPr>
        <p:blipFill>
          <a:blip r:embed="rId2" cstate="print"/>
          <a:srcRect/>
          <a:stretch>
            <a:fillRect/>
          </a:stretch>
        </p:blipFill>
        <p:spPr bwMode="auto">
          <a:xfrm>
            <a:off x="457200" y="1981200"/>
            <a:ext cx="3307080" cy="3581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Tiananmen Square</a:t>
            </a:r>
            <a:endParaRPr lang="en-US" dirty="0"/>
          </a:p>
        </p:txBody>
      </p:sp>
      <p:sp>
        <p:nvSpPr>
          <p:cNvPr id="3" name="Content Placeholder 2"/>
          <p:cNvSpPr>
            <a:spLocks noGrp="1"/>
          </p:cNvSpPr>
          <p:nvPr>
            <p:ph sz="quarter" idx="1"/>
          </p:nvPr>
        </p:nvSpPr>
        <p:spPr>
          <a:xfrm>
            <a:off x="301752" y="1527048"/>
            <a:ext cx="4117848" cy="4572000"/>
          </a:xfrm>
        </p:spPr>
        <p:txBody>
          <a:bodyPr>
            <a:normAutofit fontScale="92500"/>
          </a:bodyPr>
          <a:lstStyle/>
          <a:p>
            <a:r>
              <a:rPr lang="en-US" dirty="0" smtClean="0"/>
              <a:t>1980s = a democracy movement led by university and secondary school students surfaced</a:t>
            </a:r>
          </a:p>
          <a:p>
            <a:r>
              <a:rPr lang="en-US" dirty="0" smtClean="0"/>
              <a:t>Deng ordered the brutal crushing of this demonstration in Beijing’s Tiananmen Square</a:t>
            </a:r>
          </a:p>
          <a:p>
            <a:pPr lvl="1"/>
            <a:r>
              <a:rPr lang="en-US" dirty="0" smtClean="0"/>
              <a:t>Recorded by the media </a:t>
            </a:r>
            <a:r>
              <a:rPr lang="en-US" dirty="0" smtClean="0">
                <a:sym typeface="Wingdings" pitchFamily="2" charset="2"/>
              </a:rPr>
              <a:t> brought to television sets around the world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0" y="3581400"/>
            <a:ext cx="3486150" cy="257943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rot="21302430">
            <a:off x="4343400" y="1524000"/>
            <a:ext cx="2475914" cy="2438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The Soviet Union: The Collapse of</a:t>
            </a:r>
            <a:br>
              <a:rPr lang="en-US" dirty="0" smtClean="0"/>
            </a:br>
            <a:r>
              <a:rPr lang="en-US" dirty="0" smtClean="0"/>
              <a:t>Communism and Country</a:t>
            </a:r>
            <a:endParaRPr lang="en-US" dirty="0"/>
          </a:p>
        </p:txBody>
      </p:sp>
      <p:sp>
        <p:nvSpPr>
          <p:cNvPr id="3" name="Content Placeholder 2"/>
          <p:cNvSpPr>
            <a:spLocks noGrp="1"/>
          </p:cNvSpPr>
          <p:nvPr>
            <p:ph sz="quarter" idx="1"/>
          </p:nvPr>
        </p:nvSpPr>
        <p:spPr>
          <a:xfrm>
            <a:off x="4038600" y="1527048"/>
            <a:ext cx="4767072" cy="4572000"/>
          </a:xfrm>
        </p:spPr>
        <p:txBody>
          <a:bodyPr>
            <a:normAutofit lnSpcReduction="10000"/>
          </a:bodyPr>
          <a:lstStyle/>
          <a:p>
            <a:r>
              <a:rPr lang="en-US" dirty="0" smtClean="0"/>
              <a:t>1985 = Mikhail Gorbachev became the General Secretary of the Soviet Union</a:t>
            </a:r>
          </a:p>
          <a:p>
            <a:r>
              <a:rPr lang="en-US" dirty="0" smtClean="0"/>
              <a:t>Gorbachev committed to tackling the country’s many problems</a:t>
            </a:r>
          </a:p>
          <a:p>
            <a:pPr lvl="1"/>
            <a:r>
              <a:rPr lang="en-US" dirty="0" smtClean="0"/>
              <a:t>Economic stagnation</a:t>
            </a:r>
          </a:p>
          <a:p>
            <a:pPr lvl="1"/>
            <a:r>
              <a:rPr lang="en-US" dirty="0" smtClean="0"/>
              <a:t>Growing black market</a:t>
            </a:r>
          </a:p>
          <a:p>
            <a:pPr lvl="1"/>
            <a:r>
              <a:rPr lang="en-US" dirty="0" smtClean="0"/>
              <a:t>Public apathy</a:t>
            </a:r>
          </a:p>
          <a:p>
            <a:pPr lvl="1"/>
            <a:r>
              <a:rPr lang="en-US" dirty="0" smtClean="0"/>
              <a:t>Cynicism about the Communist Party</a:t>
            </a:r>
          </a:p>
        </p:txBody>
      </p:sp>
      <p:pic>
        <p:nvPicPr>
          <p:cNvPr id="7170" name="Picture 2"/>
          <p:cNvPicPr>
            <a:picLocks noChangeAspect="1" noChangeArrowheads="1"/>
          </p:cNvPicPr>
          <p:nvPr/>
        </p:nvPicPr>
        <p:blipFill>
          <a:blip r:embed="rId2" cstate="print"/>
          <a:srcRect/>
          <a:stretch>
            <a:fillRect/>
          </a:stretch>
        </p:blipFill>
        <p:spPr bwMode="auto">
          <a:xfrm>
            <a:off x="457200" y="1524000"/>
            <a:ext cx="3133725" cy="4572000"/>
          </a:xfrm>
          <a:prstGeom prst="rect">
            <a:avLst/>
          </a:prstGeom>
          <a:noFill/>
          <a:ln w="9525">
            <a:noFill/>
            <a:miter lim="800000"/>
            <a:headEnd/>
            <a:tailEnd/>
          </a:ln>
        </p:spPr>
      </p:pic>
      <p:cxnSp>
        <p:nvCxnSpPr>
          <p:cNvPr id="6" name="Straight Arrow Connector 5"/>
          <p:cNvCxnSpPr/>
          <p:nvPr/>
        </p:nvCxnSpPr>
        <p:spPr>
          <a:xfrm flipH="1">
            <a:off x="3200400" y="2057400"/>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168</TotalTime>
  <Words>816</Words>
  <Application>Microsoft Office PowerPoint</Application>
  <PresentationFormat>On-screen Show (4:3)</PresentationFormat>
  <Paragraphs>95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The End of Communism </vt:lpstr>
      <vt:lpstr>General Failures of Communism</vt:lpstr>
      <vt:lpstr>General Failures of Communism</vt:lpstr>
      <vt:lpstr>China: Abandoning Communism and Maintaining the Party</vt:lpstr>
      <vt:lpstr>China: Abandoning Communism and Maintaining the Party</vt:lpstr>
      <vt:lpstr>China: Abandoning Communism and Maintaining the Party</vt:lpstr>
      <vt:lpstr>China: Abandoning Communism and Maintaining the Party</vt:lpstr>
      <vt:lpstr>Tiananmen Square</vt:lpstr>
      <vt:lpstr>The Soviet Union: The Collapse of Communism and Country</vt:lpstr>
      <vt:lpstr>The Soviet Union: The Collapse of Communism and Country</vt:lpstr>
      <vt:lpstr>The Soviet Union: The Collapse of Communism and Country</vt:lpstr>
      <vt:lpstr>The Soviet Union: The Collapse of Communism and Country</vt:lpstr>
      <vt:lpstr>The Soviet Union: The Collapse of Communism and Country</vt:lpstr>
      <vt:lpstr>The Soviet Union: The Collapse of Communism and Country</vt:lpstr>
      <vt:lpstr>The Soviet Union: The Collapse of Communism and Country</vt:lpstr>
      <vt:lpstr>The Soviet Union: The Collapse of Communism and Country</vt:lpstr>
    </vt:vector>
  </TitlesOfParts>
  <Company>GSCS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Communism</dc:title>
  <dc:creator>GSCS</dc:creator>
  <cp:lastModifiedBy>Matt</cp:lastModifiedBy>
  <cp:revision>16</cp:revision>
  <dcterms:created xsi:type="dcterms:W3CDTF">2012-04-11T20:57:17Z</dcterms:created>
  <dcterms:modified xsi:type="dcterms:W3CDTF">2014-04-01T01:12:18Z</dcterms:modified>
</cp:coreProperties>
</file>