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87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83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33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47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86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3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40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93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55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6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3C45-E651-AC43-9957-F2892F20273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82A5-16EB-E345-A88F-4F551653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2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282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The Transformation of the World Economy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743" y="3663042"/>
            <a:ext cx="6400800" cy="20882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mbria"/>
                <a:cs typeface="Cambria"/>
              </a:rPr>
              <a:t>AP World History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mbria"/>
                <a:cs typeface="Cambria"/>
              </a:rPr>
              <a:t>Mr. </a:t>
            </a:r>
            <a:r>
              <a:rPr lang="en-US" b="1" dirty="0" err="1" smtClean="0">
                <a:solidFill>
                  <a:schemeClr val="tx1"/>
                </a:solidFill>
                <a:latin typeface="Cambria"/>
                <a:cs typeface="Cambria"/>
              </a:rPr>
              <a:t>Somogye</a:t>
            </a:r>
            <a:endParaRPr lang="en-US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0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076"/>
          </a:xfrm>
        </p:spPr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Transnational Corporations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24430"/>
            <a:ext cx="4699000" cy="52614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Transnational Corporations (TNCs) = global businesses that produce goods or deliver services simultaneously in many countries</a:t>
            </a:r>
          </a:p>
          <a:p>
            <a:r>
              <a:rPr lang="en-US" dirty="0" smtClean="0">
                <a:latin typeface="Cambria"/>
                <a:cs typeface="Cambria"/>
              </a:rPr>
              <a:t>Example: Mattel Corporation’s Barbie doll made in factories in Indonesia and China, using molds from the U.S., plastic and hair from Taiwan and Japan, and cotton cloth from China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271">
            <a:off x="615044" y="1562566"/>
            <a:ext cx="3016181" cy="214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9156">
            <a:off x="1904998" y="4091042"/>
            <a:ext cx="2286000" cy="2021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9" y="3683001"/>
            <a:ext cx="1610555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0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Circulation of People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8" y="1417638"/>
            <a:ext cx="4771571" cy="51500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Increasing numbers of people continue to migrate seeking work, a better life, or refuge from political oppression or civil war at home</a:t>
            </a:r>
          </a:p>
          <a:p>
            <a:r>
              <a:rPr lang="en-US" dirty="0" smtClean="0">
                <a:latin typeface="Cambria"/>
                <a:cs typeface="Cambria"/>
              </a:rPr>
              <a:t>Example #1: Mexicans, Cubans, and Haitians in the United States</a:t>
            </a:r>
          </a:p>
          <a:p>
            <a:r>
              <a:rPr lang="en-US" dirty="0" smtClean="0">
                <a:latin typeface="Cambria"/>
                <a:cs typeface="Cambria"/>
              </a:rPr>
              <a:t>Example #2: Highly educated professionals (doctors, engineers, etc.) leaving the Global South for more developed countries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2503">
            <a:off x="4870688" y="3791855"/>
            <a:ext cx="1847929" cy="2775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4393">
            <a:off x="5005193" y="1533040"/>
            <a:ext cx="3797726" cy="24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Circulation of People: A Quick Glance at the U.S.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Benefits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4000" y="2174875"/>
            <a:ext cx="4243388" cy="43202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Many of these workers provide much needed and sought after skills, services, intelligence, etc. </a:t>
            </a:r>
            <a:r>
              <a:rPr lang="en-US" dirty="0" smtClean="0">
                <a:latin typeface="Cambria"/>
                <a:cs typeface="Cambria"/>
                <a:sym typeface="Wingdings"/>
              </a:rPr>
              <a:t> think about doctors from India, engineers from China, and so on  this can boost the U.S. economy</a:t>
            </a:r>
          </a:p>
          <a:p>
            <a:r>
              <a:rPr lang="en-US" dirty="0" smtClean="0">
                <a:latin typeface="Cambria"/>
                <a:cs typeface="Cambria"/>
                <a:sym typeface="Wingdings"/>
              </a:rPr>
              <a:t>Workers able to provide for their families back home</a:t>
            </a:r>
          </a:p>
          <a:p>
            <a:r>
              <a:rPr lang="en-US" dirty="0" smtClean="0">
                <a:latin typeface="Cambria"/>
                <a:cs typeface="Cambria"/>
                <a:sym typeface="Wingdings"/>
              </a:rPr>
              <a:t>Maintains tradition of the U.S. as a land of opportunity to all, melting pot, culturally rich and diverse society, etc.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Problems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202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Many workers migrate illegally </a:t>
            </a:r>
            <a:r>
              <a:rPr lang="en-US" dirty="0" smtClean="0">
                <a:latin typeface="Cambria"/>
                <a:cs typeface="Cambria"/>
                <a:sym typeface="Wingdings"/>
              </a:rPr>
              <a:t> receive the benefits of U.S. government services, but don’t pay taxes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Cheap source of labor can take away jobs from legal citizens</a:t>
            </a:r>
          </a:p>
          <a:p>
            <a:r>
              <a:rPr lang="en-US" dirty="0" smtClean="0">
                <a:latin typeface="Cambria"/>
                <a:cs typeface="Cambria"/>
              </a:rPr>
              <a:t>Increased political and cultural tensions</a:t>
            </a:r>
          </a:p>
          <a:p>
            <a:r>
              <a:rPr lang="en-US" dirty="0" smtClean="0">
                <a:latin typeface="Cambria"/>
                <a:cs typeface="Cambria"/>
              </a:rPr>
              <a:t>Increased prejudice, discrimination, racism, conclusions founded upon stereotypes, etc.</a:t>
            </a:r>
          </a:p>
          <a:p>
            <a:r>
              <a:rPr lang="en-US" dirty="0" smtClean="0">
                <a:latin typeface="Cambria"/>
                <a:cs typeface="Cambria"/>
              </a:rPr>
              <a:t>Overpopulation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8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5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91429" y="1342571"/>
            <a:ext cx="4934857" cy="52977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Economic globalization has helped generate the most remarkable increase in economic growth and creation of wealth in world history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Value of total world output in 1950 = $7.1 trillion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Value of total world output in 2003 = $55.9 trillion</a:t>
            </a:r>
          </a:p>
          <a:p>
            <a:r>
              <a:rPr lang="en-US" dirty="0" smtClean="0">
                <a:latin typeface="Cambria"/>
                <a:cs typeface="Cambria"/>
              </a:rPr>
              <a:t>Positive impacts on human welfare: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Growth in life expectancies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Declining infant mortality rates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Increasing literacy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Falling world poverty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4273">
            <a:off x="235857" y="1487714"/>
            <a:ext cx="2590520" cy="221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317">
            <a:off x="598713" y="3792796"/>
            <a:ext cx="3392715" cy="27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8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4" y="1417638"/>
            <a:ext cx="4699000" cy="52589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Economic globalization has also created worldwide economic instability</a:t>
            </a:r>
          </a:p>
          <a:p>
            <a:r>
              <a:rPr lang="en-US" dirty="0" smtClean="0">
                <a:latin typeface="Cambria"/>
                <a:cs typeface="Cambria"/>
              </a:rPr>
              <a:t>Example #1: 1973-1974 = oil shortage </a:t>
            </a:r>
            <a:r>
              <a:rPr lang="en-US" dirty="0" smtClean="0">
                <a:latin typeface="Cambria"/>
                <a:cs typeface="Cambria"/>
                <a:sym typeface="Wingdings"/>
              </a:rPr>
              <a:t> rising oil prices  stock market crash  economic hardships for both developed </a:t>
            </a:r>
            <a:r>
              <a:rPr lang="en-US" u="sng" dirty="0" smtClean="0">
                <a:latin typeface="Cambria"/>
                <a:cs typeface="Cambria"/>
                <a:sym typeface="Wingdings"/>
              </a:rPr>
              <a:t>and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developing countries</a:t>
            </a:r>
          </a:p>
          <a:p>
            <a:r>
              <a:rPr lang="en-US" dirty="0" smtClean="0">
                <a:latin typeface="Cambria"/>
                <a:cs typeface="Cambria"/>
                <a:sym typeface="Wingdings"/>
              </a:rPr>
              <a:t>Example #2: 2008 = inflated housing market in U.S. collapsed  millions of home foreclosures  banks closing  growing unemployment  tightening of credit  declining consumer spending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7" y="1417638"/>
            <a:ext cx="31750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13" y="4154714"/>
            <a:ext cx="3187097" cy="23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6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57" y="1600200"/>
            <a:ext cx="3973285" cy="49130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Economic globalization increased the gap between the Global North and the Global South</a:t>
            </a:r>
          </a:p>
          <a:p>
            <a:r>
              <a:rPr lang="en-US" dirty="0" smtClean="0">
                <a:latin typeface="Cambria"/>
                <a:cs typeface="Cambria"/>
              </a:rPr>
              <a:t>Clear division in the human community = the rich industrialized countries (mostly in Europe and North America) versus everyone else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1600200"/>
            <a:ext cx="4753428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1600200"/>
            <a:ext cx="4245428" cy="4931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This widening gap has been evident in great differences in: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Incomes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Medical care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Availability of clean drinking water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Educational and employment opportunities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Access to the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72" y="3790042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15" y="4209143"/>
            <a:ext cx="3937000" cy="232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715" y="1417637"/>
            <a:ext cx="3937000" cy="23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1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3" y="1600200"/>
            <a:ext cx="4789713" cy="49312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Contentious economic issues between the Global North and the Global South: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Rules for free trade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Availability of and terms for foreign aid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Representation in international economic organizations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Growing problem of indebtedness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Environmental and labor standards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6" y="3900713"/>
            <a:ext cx="3542179" cy="263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1" y="1311729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7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571" y="1600200"/>
            <a:ext cx="4662715" cy="500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Inequalities </a:t>
            </a:r>
            <a:r>
              <a:rPr lang="en-US" u="sng" dirty="0" smtClean="0">
                <a:latin typeface="Cambria"/>
                <a:cs typeface="Cambria"/>
              </a:rPr>
              <a:t>among</a:t>
            </a:r>
            <a:r>
              <a:rPr lang="en-US" dirty="0" smtClean="0">
                <a:latin typeface="Cambria"/>
                <a:cs typeface="Cambria"/>
              </a:rPr>
              <a:t> developing countries themselves have also delayed reforming the world economy in favor of the poor</a:t>
            </a:r>
          </a:p>
          <a:p>
            <a:r>
              <a:rPr lang="en-US" dirty="0" smtClean="0">
                <a:latin typeface="Cambria"/>
                <a:cs typeface="Cambria"/>
              </a:rPr>
              <a:t>Example #1: Oil-rich nations in the Middle East versus banana-producing countries of Central America</a:t>
            </a:r>
          </a:p>
          <a:p>
            <a:r>
              <a:rPr lang="en-US" dirty="0" smtClean="0">
                <a:latin typeface="Cambria"/>
                <a:cs typeface="Cambria"/>
              </a:rPr>
              <a:t>Example #2: Rapidly industrializing states of China and India versus impoverished African countries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" y="1600200"/>
            <a:ext cx="4014542" cy="2340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028" y="3940629"/>
            <a:ext cx="388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Beijing, China</a:t>
            </a:r>
            <a:endParaRPr lang="en-US" i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7" y="4309961"/>
            <a:ext cx="4014543" cy="199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028" y="6303861"/>
            <a:ext cx="401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Darfur, Sudan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13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Growth, Instability, and Inequality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1417638"/>
            <a:ext cx="4644571" cy="51500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Economic globalization has also created inequalities within individual nations</a:t>
            </a:r>
          </a:p>
          <a:p>
            <a:r>
              <a:rPr lang="en-US" dirty="0" smtClean="0">
                <a:latin typeface="Cambria"/>
                <a:cs typeface="Cambria"/>
              </a:rPr>
              <a:t>U.S. = gap between unskilled Americans (manufacturing and low-wage service sector jobs) versus skilled Americans</a:t>
            </a:r>
          </a:p>
          <a:p>
            <a:r>
              <a:rPr lang="en-US" dirty="0" smtClean="0">
                <a:latin typeface="Cambria"/>
                <a:cs typeface="Cambria"/>
              </a:rPr>
              <a:t>Mexico = gap between urban, industrial north and rural, agricultural south</a:t>
            </a:r>
          </a:p>
          <a:p>
            <a:r>
              <a:rPr lang="en-US" dirty="0" smtClean="0">
                <a:latin typeface="Cambria"/>
                <a:cs typeface="Cambria"/>
              </a:rPr>
              <a:t>China = gap between rural households and those in the growing cities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28" y="1417638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28" y="4281714"/>
            <a:ext cx="3479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772" y="3790042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4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mbria"/>
                <a:cs typeface="Cambria"/>
              </a:rPr>
              <a:t>The Transformation of the World Economy</a:t>
            </a:r>
            <a:endParaRPr lang="en-US" sz="34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6" y="1417639"/>
            <a:ext cx="5134428" cy="52589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mbria"/>
                <a:cs typeface="Cambria"/>
              </a:rPr>
              <a:t>Economic globalization began to accelerate quickly following World War II</a:t>
            </a:r>
          </a:p>
          <a:p>
            <a:r>
              <a:rPr lang="en-US" sz="2200" dirty="0" smtClean="0">
                <a:latin typeface="Cambria"/>
                <a:cs typeface="Cambria"/>
              </a:rPr>
              <a:t>1944 = Bretton Woods Conference</a:t>
            </a:r>
          </a:p>
          <a:p>
            <a:pPr lvl="1"/>
            <a:r>
              <a:rPr lang="en-US" sz="2200" dirty="0" smtClean="0">
                <a:latin typeface="Cambria"/>
                <a:cs typeface="Cambria"/>
              </a:rPr>
              <a:t>Held by the capitalist victors (led by the U.S.)</a:t>
            </a:r>
          </a:p>
          <a:p>
            <a:pPr lvl="1"/>
            <a:r>
              <a:rPr lang="en-US" sz="2200" dirty="0" smtClean="0">
                <a:latin typeface="Cambria"/>
                <a:cs typeface="Cambria"/>
              </a:rPr>
              <a:t>Goal = to avoid a worldwide depression like the one following WWI</a:t>
            </a:r>
          </a:p>
          <a:p>
            <a:pPr lvl="1"/>
            <a:r>
              <a:rPr lang="en-US" sz="2200" dirty="0" smtClean="0">
                <a:latin typeface="Cambria"/>
                <a:cs typeface="Cambria"/>
              </a:rPr>
              <a:t>Created many international agreements and institutions to maintain a strong global economy</a:t>
            </a:r>
          </a:p>
          <a:p>
            <a:pPr lvl="2"/>
            <a:r>
              <a:rPr lang="en-US" sz="2200" dirty="0" smtClean="0">
                <a:latin typeface="Cambria"/>
                <a:cs typeface="Cambria"/>
              </a:rPr>
              <a:t>World Bank</a:t>
            </a:r>
          </a:p>
          <a:p>
            <a:pPr lvl="2"/>
            <a:r>
              <a:rPr lang="en-US" sz="2200" dirty="0" smtClean="0">
                <a:latin typeface="Cambria"/>
                <a:cs typeface="Cambria"/>
              </a:rPr>
              <a:t>International Monetary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599067"/>
            <a:ext cx="3628572" cy="4297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4" y="5896429"/>
            <a:ext cx="362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Photograph of delegates at the Bretton Woods Conference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5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“Antiglobalization” Movement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4" y="1600200"/>
            <a:ext cx="3969656" cy="49675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1990s = creation of an international coalition comprised of many different groups of people from rich and poor countries alike</a:t>
            </a:r>
          </a:p>
          <a:p>
            <a:r>
              <a:rPr lang="en-US" dirty="0" smtClean="0">
                <a:latin typeface="Cambria"/>
                <a:cs typeface="Cambria"/>
              </a:rPr>
              <a:t>Opposed to neo-liberal globalization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1781628"/>
            <a:ext cx="4229099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39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“Antiglobalization” Movement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600199"/>
            <a:ext cx="4680857" cy="498565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ambria"/>
                <a:cs typeface="Cambria"/>
              </a:rPr>
              <a:t>Agree that economic globalization has: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Lowered labor standards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Devastated the environment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Prevented poor countries from protecting themselves against financial speculators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Ignored local cultures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Disregarded human rights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Enhanced global inequality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Favored only the interests of large corporations and rich countries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2" y="1600199"/>
            <a:ext cx="3690257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2" y="6032499"/>
            <a:ext cx="369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Antiglobalization Activists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2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74638"/>
            <a:ext cx="8833104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Globalization and an American Empire</a:t>
            </a:r>
            <a:endParaRPr lang="en-US" sz="3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1417638"/>
            <a:ext cx="4690872" cy="51294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itchFamily="18" charset="0"/>
              </a:rPr>
              <a:t>U.S. global presence = can be seen as an “informal empire”</a:t>
            </a:r>
          </a:p>
          <a:p>
            <a:r>
              <a:rPr lang="en-US" dirty="0" smtClean="0">
                <a:latin typeface="Cambria" pitchFamily="18" charset="0"/>
              </a:rPr>
              <a:t>Goal = to create societies and governments compatible with the values and interests of the U.S. using: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Economic power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Political pressure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Military action (if necessary)</a:t>
            </a:r>
          </a:p>
          <a:p>
            <a:r>
              <a:rPr lang="en-US" dirty="0" smtClean="0">
                <a:latin typeface="Cambria" pitchFamily="18" charset="0"/>
              </a:rPr>
              <a:t>No direct control over large populations or territories for long periods of time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35" y="1664208"/>
            <a:ext cx="3629457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74638"/>
            <a:ext cx="8833104" cy="89182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Globalization and an American Empire</a:t>
            </a:r>
            <a:endParaRPr lang="en-US" sz="3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417638"/>
            <a:ext cx="5102352" cy="5248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itchFamily="18" charset="0"/>
              </a:rPr>
              <a:t>U.S. = an “empire of production”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Uses its wealth to entice or intimidate potential collaborators</a:t>
            </a:r>
          </a:p>
          <a:p>
            <a:r>
              <a:rPr lang="en-US" dirty="0" smtClean="0">
                <a:latin typeface="Cambria" pitchFamily="18" charset="0"/>
              </a:rPr>
              <a:t>“Soft power” of the U.S.: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Cultural attractiveness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Political and cultural freedoms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Economic benefits of cooperation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General willingness of many to follow the American lead voluntarily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5673">
            <a:off x="5257800" y="4270246"/>
            <a:ext cx="3427201" cy="19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9940">
            <a:off x="5092042" y="1298067"/>
            <a:ext cx="3048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74638"/>
            <a:ext cx="8833104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Globalization and an American Empire</a:t>
            </a:r>
            <a:endParaRPr lang="en-US" sz="3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0" y="1417638"/>
            <a:ext cx="4690872" cy="51294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U.S. also has military dominance now unchecked by any equivalent power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Since the collapse of the Soviet Union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Illustrated best with the American invasions of Afghanistan in 2001 and Iraq in 2003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77" y="1798511"/>
            <a:ext cx="3876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1277" y="5370386"/>
            <a:ext cx="3876675" cy="37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</a:rPr>
              <a:t>U.S. troops in Afghanistan</a:t>
            </a:r>
            <a:endParaRPr lang="en-US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74638"/>
            <a:ext cx="8833104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Cambria" pitchFamily="18" charset="0"/>
              </a:rPr>
              <a:t>Economic Decline of the U.S.</a:t>
            </a:r>
            <a:endParaRPr lang="en-US" sz="3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417638"/>
            <a:ext cx="4690872" cy="51294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itchFamily="18" charset="0"/>
              </a:rPr>
              <a:t>Growing international competition from China, Japan, Taiwan, etc.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U.S. share of world production in 1945 = 50%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U.S. share of world production in 2008 = 8.1%</a:t>
            </a:r>
          </a:p>
          <a:p>
            <a:r>
              <a:rPr lang="en-US" dirty="0" smtClean="0">
                <a:latin typeface="Cambria" pitchFamily="18" charset="0"/>
              </a:rPr>
              <a:t>Reversal in America’s trade balance 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 imports now greatly exceed exports</a:t>
            </a:r>
          </a:p>
          <a:p>
            <a:r>
              <a:rPr lang="en-US" dirty="0" smtClean="0">
                <a:latin typeface="Cambria" pitchFamily="18" charset="0"/>
                <a:sym typeface="Wingdings" pitchFamily="2" charset="2"/>
              </a:rPr>
              <a:t>U.S. = once the world’s leading creditor/lender  now the leading debtor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685">
            <a:off x="5034934" y="3803904"/>
            <a:ext cx="36213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7930">
            <a:off x="5592718" y="1417638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74638"/>
            <a:ext cx="8799286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mbria"/>
                <a:cs typeface="Cambria"/>
              </a:rPr>
              <a:t>The Transformation of the World Economy</a:t>
            </a:r>
            <a:endParaRPr lang="en-US" sz="34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1417638"/>
            <a:ext cx="4572000" cy="5222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This “Bretton Woods system” did the following: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Negotiated the rules for commercial and financial dealings among the major capitalist countries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Promoted free trade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Stabilized currency values and linked them to the U.S. dollar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Promoted high levels of capital investment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43" y="1417638"/>
            <a:ext cx="3790042" cy="4515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8143" y="5932714"/>
            <a:ext cx="37900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Cambria"/>
                <a:cs typeface="Cambria"/>
              </a:rPr>
              <a:t>Pictured above: Treasury Secretary Henry Morgenthau speaking at the opening of the Bretton Woods conference on July 8, 1944.</a:t>
            </a:r>
            <a:endParaRPr lang="en-US" sz="15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817428" cy="886505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Cambria"/>
                <a:cs typeface="Cambria"/>
              </a:rPr>
              <a:t>The Transformation of the World Economy</a:t>
            </a:r>
            <a:endParaRPr lang="en-US" sz="34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3" y="1324430"/>
            <a:ext cx="5551713" cy="52614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Several new technologies developed in the 2</a:t>
            </a:r>
            <a:r>
              <a:rPr lang="en-US" baseline="30000" dirty="0" smtClean="0">
                <a:latin typeface="Cambria"/>
                <a:cs typeface="Cambria"/>
              </a:rPr>
              <a:t>nd</a:t>
            </a:r>
            <a:r>
              <a:rPr lang="en-US" dirty="0" smtClean="0">
                <a:latin typeface="Cambria"/>
                <a:cs typeface="Cambria"/>
              </a:rPr>
              <a:t> half of the 20</a:t>
            </a:r>
            <a:r>
              <a:rPr lang="en-US" baseline="30000" dirty="0" smtClean="0">
                <a:latin typeface="Cambria"/>
                <a:cs typeface="Cambria"/>
              </a:rPr>
              <a:t>th</a:t>
            </a:r>
            <a:r>
              <a:rPr lang="en-US" dirty="0" smtClean="0">
                <a:latin typeface="Cambria"/>
                <a:cs typeface="Cambria"/>
              </a:rPr>
              <a:t> century contributed to the acceleration of economic globalization: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Containerized shipping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Huge oil tankers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Air express services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Fiber-optic cables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Internet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9337">
            <a:off x="302905" y="1534087"/>
            <a:ext cx="2866571" cy="1801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358">
            <a:off x="953229" y="3120571"/>
            <a:ext cx="2690943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3357">
            <a:off x="445299" y="4708290"/>
            <a:ext cx="2188027" cy="17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274638"/>
            <a:ext cx="8799286" cy="977219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Cambria"/>
                <a:cs typeface="Cambria"/>
              </a:rPr>
              <a:t>The Transformation of the World Economy</a:t>
            </a:r>
            <a:endParaRPr lang="en-US" sz="34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433286"/>
            <a:ext cx="5098143" cy="52251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Entire world = increasingly seen as one single market</a:t>
            </a:r>
          </a:p>
          <a:p>
            <a:r>
              <a:rPr lang="en-US" dirty="0" smtClean="0">
                <a:latin typeface="Cambria"/>
                <a:cs typeface="Cambria"/>
              </a:rPr>
              <a:t>Neo-liberalism = an approach to the world economy that favors: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Reduction of tariffs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Free global movement of capital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A mobile and temporary workforce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Privatization of state-run enterprises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Stopping government efforts to regulate the economy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Cuts in taxes and government spending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8411">
            <a:off x="5823857" y="1433286"/>
            <a:ext cx="2510971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352">
            <a:off x="5500915" y="3755570"/>
            <a:ext cx="3280228" cy="2460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6144" y="6317365"/>
            <a:ext cx="326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A call center in India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69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Reglobalization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856" y="1600200"/>
            <a:ext cx="4553858" cy="49493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The world began to “reglobalize” after WWII, following the contractions of the 1930s</a:t>
            </a:r>
          </a:p>
          <a:p>
            <a:r>
              <a:rPr lang="en-US" dirty="0" smtClean="0">
                <a:latin typeface="Cambria"/>
                <a:cs typeface="Cambria"/>
              </a:rPr>
              <a:t>Involved the accelerating circulation of: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Goods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Capital (money and investments)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People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530"/>
          <a:stretch/>
        </p:blipFill>
        <p:spPr>
          <a:xfrm>
            <a:off x="235856" y="1600200"/>
            <a:ext cx="4063999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7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933"/>
          </a:xfrm>
        </p:spPr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Circulation of Goods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33286"/>
            <a:ext cx="4223657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As world trade skyrocketed, an increased number of goods began to circulate around the globe</a:t>
            </a:r>
          </a:p>
          <a:p>
            <a:r>
              <a:rPr lang="en-US" dirty="0" smtClean="0">
                <a:latin typeface="Cambria"/>
                <a:cs typeface="Cambria"/>
              </a:rPr>
              <a:t>Supermarkets, stores, and so on now stock their shelves with products from every part of the globe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6224">
            <a:off x="4406123" y="1433286"/>
            <a:ext cx="3395305" cy="190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0466">
            <a:off x="6758885" y="3047999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955" y="3901622"/>
            <a:ext cx="2206062" cy="2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9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Circulation of Money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713" y="1600200"/>
            <a:ext cx="4971143" cy="50219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Money has become extremely mobile in three major ways: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mbria"/>
                <a:cs typeface="Cambria"/>
              </a:rPr>
              <a:t>Foreign direct investment = when a company or firm in one country opens a factory in another country</a:t>
            </a:r>
          </a:p>
          <a:p>
            <a:pPr marL="400050" lvl="1" indent="0">
              <a:buNone/>
            </a:pPr>
            <a:r>
              <a:rPr lang="en-US" dirty="0" smtClean="0">
                <a:latin typeface="Cambria"/>
                <a:cs typeface="Cambria"/>
              </a:rPr>
              <a:t>- Rich countries and companies are always after: cheap labor, tax breaks, and looser environmental regulations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429" y="5696857"/>
            <a:ext cx="354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/>
                <a:cs typeface="Cambria"/>
              </a:rPr>
              <a:t>Ford recently opened a new engine plant just outside of Mexico City</a:t>
            </a:r>
            <a:endParaRPr lang="en-US" i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2" y="2053771"/>
            <a:ext cx="3592284" cy="36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8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Circulation of Money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8" y="1600200"/>
            <a:ext cx="4735286" cy="5021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2) Short</a:t>
            </a:r>
            <a:r>
              <a:rPr lang="en-US" dirty="0">
                <a:latin typeface="Cambria"/>
                <a:cs typeface="Cambria"/>
              </a:rPr>
              <a:t>-term movement of capital = when investors buy foreign currencies or stocks likely to increase in value and sell them quickly </a:t>
            </a:r>
            <a:r>
              <a:rPr lang="en-US" dirty="0" smtClean="0">
                <a:latin typeface="Cambria"/>
                <a:cs typeface="Cambria"/>
              </a:rPr>
              <a:t>thereafter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3) Personal funds of individuals = international credit cards, transfer of money across international borders, etc.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5659">
            <a:off x="5072875" y="1436915"/>
            <a:ext cx="28956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799">
            <a:off x="5094675" y="3179145"/>
            <a:ext cx="2404010" cy="153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387">
            <a:off x="6461987" y="4593771"/>
            <a:ext cx="2267509" cy="18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2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Wor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1344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 World</vt:lpstr>
      <vt:lpstr>The Transformation of the World Economy</vt:lpstr>
      <vt:lpstr>The Transformation of the World Economy</vt:lpstr>
      <vt:lpstr>The Transformation of the World Economy</vt:lpstr>
      <vt:lpstr>The Transformation of the World Economy</vt:lpstr>
      <vt:lpstr>The Transformation of the World Economy</vt:lpstr>
      <vt:lpstr>Reglobalization</vt:lpstr>
      <vt:lpstr>Circulation of Goods</vt:lpstr>
      <vt:lpstr>Circulation of Money</vt:lpstr>
      <vt:lpstr>Circulation of Money</vt:lpstr>
      <vt:lpstr>Transnational Corporations</vt:lpstr>
      <vt:lpstr>Circulation of People</vt:lpstr>
      <vt:lpstr>Circulation of People: A Quick Glance at the U.S.</vt:lpstr>
      <vt:lpstr>Growth, Instability, and Inequality</vt:lpstr>
      <vt:lpstr>Growth, Instability, and Inequality</vt:lpstr>
      <vt:lpstr>Growth, Instability, and Inequality</vt:lpstr>
      <vt:lpstr>Growth, Instability, and Inequality</vt:lpstr>
      <vt:lpstr>Growth, Instability, and Inequality</vt:lpstr>
      <vt:lpstr>Growth, Instability, and Inequality</vt:lpstr>
      <vt:lpstr>Growth, Instability, and Inequality</vt:lpstr>
      <vt:lpstr>“Antiglobalization” Movement</vt:lpstr>
      <vt:lpstr>“Antiglobalization” Movement</vt:lpstr>
      <vt:lpstr>Globalization and an American Empire</vt:lpstr>
      <vt:lpstr>Globalization and an American Empire</vt:lpstr>
      <vt:lpstr>Globalization and an American Empire</vt:lpstr>
      <vt:lpstr>Economic Decline of the U.S.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Transformation of the World Economy</dc:title>
  <dc:creator>Elise Cona</dc:creator>
  <cp:lastModifiedBy>Matt</cp:lastModifiedBy>
  <cp:revision>39</cp:revision>
  <dcterms:created xsi:type="dcterms:W3CDTF">2012-04-30T15:11:14Z</dcterms:created>
  <dcterms:modified xsi:type="dcterms:W3CDTF">2014-04-06T22:19:55Z</dcterms:modified>
</cp:coreProperties>
</file>