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89001"/>
            <a:ext cx="7086600" cy="2376714"/>
          </a:xfrm>
        </p:spPr>
        <p:txBody>
          <a:bodyPr/>
          <a:lstStyle/>
          <a:p>
            <a:r>
              <a:rPr lang="en-US" dirty="0" smtClean="0"/>
              <a:t>Independence and Development in the Global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 smtClean="0"/>
              <a:t>AP World History</a:t>
            </a:r>
          </a:p>
          <a:p>
            <a:r>
              <a:rPr lang="en-US" sz="3000" dirty="0" smtClean="0"/>
              <a:t>Mr. </a:t>
            </a:r>
            <a:r>
              <a:rPr lang="en-US" sz="3000" smtClean="0"/>
              <a:t>Somogye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66436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274638"/>
            <a:ext cx="8654143" cy="850220"/>
          </a:xfrm>
        </p:spPr>
        <p:txBody>
          <a:bodyPr/>
          <a:lstStyle/>
          <a:p>
            <a:r>
              <a:rPr lang="en-US" sz="3600" dirty="0" smtClean="0"/>
              <a:t>Explaining African and Asian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2" y="1457192"/>
            <a:ext cx="3682547" cy="487466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“Agency” Explanation = focuses on particular groups or individuals whose deliberate actions brought down the colonial system</a:t>
            </a:r>
          </a:p>
          <a:p>
            <a:pPr lvl="1"/>
            <a:r>
              <a:rPr lang="en-US" sz="2600" dirty="0" smtClean="0"/>
              <a:t>“Agency” = deliberate initiatives of historical actors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285" y="1598386"/>
            <a:ext cx="2540000" cy="320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0943" y="3973285"/>
            <a:ext cx="2641600" cy="2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53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74638"/>
            <a:ext cx="8763000" cy="922792"/>
          </a:xfrm>
        </p:spPr>
        <p:txBody>
          <a:bodyPr/>
          <a:lstStyle/>
          <a:p>
            <a:r>
              <a:rPr lang="en-US" sz="3600" dirty="0" smtClean="0"/>
              <a:t>Explaining African and Asian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0" y="1197431"/>
            <a:ext cx="5243286" cy="5388426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some areas, the colonial rulers themselves got involved and actively planned for decolonization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Negotiated settlements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Invested in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Helped form constitutions and set up elections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In most areas, however, independence was a struggle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Variations in struggles for independence: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Length of time = a few years vs. decades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Approach = nonviolence vs. violent guerrilla warfare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143" y="1469571"/>
            <a:ext cx="3120571" cy="4481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143" y="5950857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Jawarhalal</a:t>
            </a:r>
            <a:r>
              <a:rPr lang="en-US" i="1" dirty="0"/>
              <a:t> Nehru and Lord </a:t>
            </a:r>
            <a:r>
              <a:rPr lang="en-US" i="1" dirty="0" smtClean="0"/>
              <a:t>Mountbatten of England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75498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274637"/>
            <a:ext cx="8744857" cy="868363"/>
          </a:xfrm>
        </p:spPr>
        <p:txBody>
          <a:bodyPr/>
          <a:lstStyle/>
          <a:p>
            <a:r>
              <a:rPr lang="en-US" sz="3600" dirty="0" smtClean="0"/>
              <a:t>Explaining African and Asian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342571"/>
            <a:ext cx="5279572" cy="5279571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Commonalities in struggles for independence: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Gradual involvement of ordinary people, not limited to just the leaders and educated few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highly contested process</a:t>
            </a:r>
          </a:p>
          <a:p>
            <a:pPr lvl="1"/>
            <a:r>
              <a:rPr lang="en-US" dirty="0" smtClean="0"/>
              <a:t>Efforts were rarely cohesive movements of uniformly oppressed people</a:t>
            </a:r>
          </a:p>
          <a:p>
            <a:pPr lvl="2"/>
            <a:r>
              <a:rPr lang="en-US" sz="2200" dirty="0" smtClean="0"/>
              <a:t>Conflicting groups and parties</a:t>
            </a:r>
          </a:p>
          <a:p>
            <a:pPr lvl="2"/>
            <a:r>
              <a:rPr lang="en-US" sz="2200" dirty="0" smtClean="0"/>
              <a:t>Different classes, ethnic groups, religions, regions, etc.</a:t>
            </a:r>
          </a:p>
          <a:p>
            <a:pPr lvl="2"/>
            <a:r>
              <a:rPr lang="en-US" sz="2200" dirty="0" smtClean="0"/>
              <a:t>Struggled with one another over leadership, power, strategy, ideology, and the distribution of material gains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7286" y="1342570"/>
            <a:ext cx="3320143" cy="4463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7286" y="5805713"/>
            <a:ext cx="33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Freedom Fighters in Kenya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71571" y="1759857"/>
            <a:ext cx="1179286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313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7"/>
            <a:ext cx="8732520" cy="840931"/>
          </a:xfrm>
        </p:spPr>
        <p:txBody>
          <a:bodyPr/>
          <a:lstStyle/>
          <a:p>
            <a:r>
              <a:rPr lang="en-US" sz="4600" dirty="0" smtClean="0"/>
              <a:t>Ending Apartheid in South Africa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904" y="1115568"/>
            <a:ext cx="5093208" cy="5468112"/>
          </a:xfrm>
        </p:spPr>
        <p:txBody>
          <a:bodyPr>
            <a:noAutofit/>
          </a:bodyPr>
          <a:lstStyle/>
          <a:p>
            <a:r>
              <a:rPr lang="en-US" sz="2200" dirty="0" smtClean="0"/>
              <a:t>Freedom struggle in South Africa = against an internal opponent, NOT an occupying colonial power</a:t>
            </a:r>
          </a:p>
          <a:p>
            <a:r>
              <a:rPr lang="en-US" sz="2200" dirty="0" smtClean="0"/>
              <a:t>South Africa = independent since 1910</a:t>
            </a:r>
          </a:p>
          <a:p>
            <a:pPr lvl="1"/>
            <a:r>
              <a:rPr lang="en-US" dirty="0" smtClean="0"/>
              <a:t>Independence granted to the white settler minority</a:t>
            </a:r>
          </a:p>
          <a:p>
            <a:pPr lvl="2"/>
            <a:r>
              <a:rPr lang="en-US" sz="2200" dirty="0" smtClean="0"/>
              <a:t>Economically prominent = whites of British descent</a:t>
            </a:r>
          </a:p>
          <a:p>
            <a:pPr lvl="2"/>
            <a:r>
              <a:rPr lang="en-US" sz="2200" dirty="0" smtClean="0"/>
              <a:t>Politically dominant = Boers or Afrikaners = white descendants of early Dutch settlers from the 1600s</a:t>
            </a:r>
          </a:p>
          <a:p>
            <a:pPr lvl="1"/>
            <a:r>
              <a:rPr lang="en-US" dirty="0" smtClean="0"/>
              <a:t>Black African majority = had no political rights at 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3" y="1453896"/>
            <a:ext cx="3639312" cy="46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74637"/>
            <a:ext cx="8769096" cy="831787"/>
          </a:xfrm>
        </p:spPr>
        <p:txBody>
          <a:bodyPr/>
          <a:lstStyle/>
          <a:p>
            <a:r>
              <a:rPr lang="en-US" sz="4600" dirty="0" smtClean="0"/>
              <a:t>Ending Apartheid in South Africa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52728"/>
            <a:ext cx="4425695" cy="5294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Unlike India, South Africa had developed a mature industrial economy  by the mid-1900s</a:t>
            </a:r>
          </a:p>
          <a:p>
            <a:pPr lvl="1"/>
            <a:r>
              <a:rPr lang="en-US" sz="2400" dirty="0" smtClean="0"/>
              <a:t>Black Africans dependent upon this white-controlled economy </a:t>
            </a:r>
            <a:r>
              <a:rPr lang="en-US" sz="2400" dirty="0" smtClean="0">
                <a:sym typeface="Wingdings" pitchFamily="2" charset="2"/>
              </a:rPr>
              <a:t> worked in urban industries, mines, or on white-owned farms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This dependence made them compliant with repressive actions of the colonial rulers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Only benefit = could threaten to collectively withdraw their labor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855" y="1440180"/>
            <a:ext cx="4138804" cy="443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62855" y="5870448"/>
            <a:ext cx="41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Johannesburg, South Africa (1952)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" y="274637"/>
            <a:ext cx="8787384" cy="877507"/>
          </a:xfrm>
        </p:spPr>
        <p:txBody>
          <a:bodyPr/>
          <a:lstStyle/>
          <a:p>
            <a:r>
              <a:rPr lang="en-US" sz="4600" dirty="0" smtClean="0"/>
              <a:t>The African National Congress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392" y="1280160"/>
            <a:ext cx="4526280" cy="52120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African National Congress (ANC) = established in 1912</a:t>
            </a:r>
          </a:p>
          <a:p>
            <a:r>
              <a:rPr lang="en-US" dirty="0" smtClean="0"/>
              <a:t>Association of educated, professional, and middle-class Africans</a:t>
            </a:r>
          </a:p>
          <a:p>
            <a:r>
              <a:rPr lang="en-US" dirty="0" smtClean="0"/>
              <a:t>Original goal = to be accepted as “civilized men” within the existing order, NOT to overthrow it</a:t>
            </a:r>
          </a:p>
          <a:p>
            <a:r>
              <a:rPr lang="en-US" dirty="0" smtClean="0"/>
              <a:t>Pursued peaceful and moderate protest for about 40 years = petitions, multiracial conferences, representatives appealing to the authorities</a:t>
            </a:r>
          </a:p>
          <a:p>
            <a:r>
              <a:rPr lang="en-US" dirty="0" smtClean="0"/>
              <a:t>It became clear that these methods weren’t working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" y="1490472"/>
            <a:ext cx="3704253" cy="456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274637"/>
            <a:ext cx="8723376" cy="1339009"/>
          </a:xfrm>
        </p:spPr>
        <p:txBody>
          <a:bodyPr/>
          <a:lstStyle/>
          <a:p>
            <a:r>
              <a:rPr lang="en-US" dirty="0" smtClean="0"/>
              <a:t>The African National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3" y="1613646"/>
            <a:ext cx="3749040" cy="4832874"/>
          </a:xfrm>
        </p:spPr>
        <p:txBody>
          <a:bodyPr>
            <a:normAutofit/>
          </a:bodyPr>
          <a:lstStyle/>
          <a:p>
            <a:r>
              <a:rPr lang="en-US" dirty="0" smtClean="0"/>
              <a:t>1950s = ANC had new and younger leadership, which included Nelson Mandela</a:t>
            </a:r>
          </a:p>
          <a:p>
            <a:r>
              <a:rPr lang="en-US" dirty="0" smtClean="0"/>
              <a:t>Broadened base of support</a:t>
            </a:r>
          </a:p>
          <a:p>
            <a:r>
              <a:rPr lang="en-US" dirty="0" smtClean="0"/>
              <a:t>Nonviolent civil disobedience = boycotts, strikes, demonstrations, burning of black African passes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652" y="1613646"/>
            <a:ext cx="3248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847088" y="2999232"/>
            <a:ext cx="2984564" cy="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74637"/>
            <a:ext cx="8677656" cy="1339009"/>
          </a:xfrm>
        </p:spPr>
        <p:txBody>
          <a:bodyPr/>
          <a:lstStyle/>
          <a:p>
            <a:r>
              <a:rPr lang="en-US" dirty="0" smtClean="0"/>
              <a:t>The African National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184" y="1613646"/>
            <a:ext cx="3767328" cy="4851162"/>
          </a:xfrm>
        </p:spPr>
        <p:txBody>
          <a:bodyPr>
            <a:normAutofit/>
          </a:bodyPr>
          <a:lstStyle/>
          <a:p>
            <a:r>
              <a:rPr lang="en-US" dirty="0" smtClean="0"/>
              <a:t>Responses by the South African government:</a:t>
            </a:r>
          </a:p>
          <a:p>
            <a:pPr lvl="1"/>
            <a:r>
              <a:rPr lang="en-US" dirty="0" smtClean="0"/>
              <a:t>Increased repression </a:t>
            </a:r>
            <a:r>
              <a:rPr lang="en-US" dirty="0" smtClean="0">
                <a:sym typeface="Wingdings" pitchFamily="2" charset="2"/>
              </a:rPr>
              <a:t> including shooting at unarmed demonstrators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Banned the ANC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Imprisoned ANC leaders, including Nelson Mandela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Banned all other major political parties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1" y="1781948"/>
            <a:ext cx="4298823" cy="381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3191" y="5596127"/>
            <a:ext cx="429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Sharpeville, South Africa (1960)</a:t>
            </a:r>
          </a:p>
          <a:p>
            <a:pPr algn="ctr"/>
            <a:r>
              <a:rPr lang="en-US" i="1" dirty="0" smtClean="0"/>
              <a:t>For 2 days, police machine-gunned unarmed crowds protesting apartheid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7"/>
            <a:ext cx="8759952" cy="877507"/>
          </a:xfrm>
        </p:spPr>
        <p:txBody>
          <a:bodyPr/>
          <a:lstStyle/>
          <a:p>
            <a:r>
              <a:rPr lang="en-US" sz="4600" dirty="0" smtClean="0"/>
              <a:t>The Freedom Struggle Intensifies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3" y="1316736"/>
            <a:ext cx="4571999" cy="5202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Underground nationalist leaders turned to armed struggle</a:t>
            </a:r>
          </a:p>
          <a:p>
            <a:pPr lvl="1"/>
            <a:r>
              <a:rPr lang="en-US" dirty="0" smtClean="0"/>
              <a:t>Organized acts of sabotage and assassination; prepared for guerrilla warfare</a:t>
            </a:r>
          </a:p>
          <a:p>
            <a:r>
              <a:rPr lang="en-US" dirty="0" smtClean="0"/>
              <a:t>Black Consciousness Movement = an effort to foster pride, unity, and political awareness among South Africa’s black African majority</a:t>
            </a:r>
          </a:p>
          <a:p>
            <a:pPr lvl="1"/>
            <a:r>
              <a:rPr lang="en-US" dirty="0" smtClean="0"/>
              <a:t>Mostly made up of student groups</a:t>
            </a:r>
          </a:p>
          <a:p>
            <a:pPr lvl="1"/>
            <a:r>
              <a:rPr lang="en-US" dirty="0" smtClean="0"/>
              <a:t>1976 = explosion of protest in Soweto (outside of Johannesburg)</a:t>
            </a:r>
          </a:p>
          <a:p>
            <a:pPr lvl="2"/>
            <a:r>
              <a:rPr lang="en-US" dirty="0" smtClean="0"/>
              <a:t>Segregated and impoverished black neighborhood</a:t>
            </a:r>
          </a:p>
          <a:p>
            <a:pPr lvl="2"/>
            <a:r>
              <a:rPr lang="en-US" dirty="0" smtClean="0"/>
              <a:t>Hundreds were killed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56" y="1470660"/>
            <a:ext cx="3810000" cy="45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096512" y="4553712"/>
            <a:ext cx="847344" cy="356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74637"/>
            <a:ext cx="8686800" cy="941515"/>
          </a:xfrm>
        </p:spPr>
        <p:txBody>
          <a:bodyPr/>
          <a:lstStyle/>
          <a:p>
            <a:r>
              <a:rPr lang="en-US" sz="4600" dirty="0" smtClean="0"/>
              <a:t>The Freedom Struggle Intensifies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968" y="1389888"/>
            <a:ext cx="4562856" cy="5184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Momentum from the protest in Soweto continued</a:t>
            </a:r>
          </a:p>
          <a:p>
            <a:pPr lvl="1"/>
            <a:r>
              <a:rPr lang="en-US" dirty="0" smtClean="0"/>
              <a:t>Spreading urban violence and radicalization of urban young people</a:t>
            </a:r>
          </a:p>
          <a:p>
            <a:r>
              <a:rPr lang="en-US" dirty="0" smtClean="0"/>
              <a:t>Mid-1980s = government declared a state of emergency</a:t>
            </a:r>
          </a:p>
          <a:p>
            <a:r>
              <a:rPr lang="en-US" dirty="0" smtClean="0"/>
              <a:t>1986 (to commemorate 10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Soweto uprising) = Congress of South African Trade Unions organized a mass strike involving about 2 million workers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008" y="1216152"/>
            <a:ext cx="2304288" cy="24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73" y="3921926"/>
            <a:ext cx="3808095" cy="26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4649"/>
          </a:xfrm>
        </p:spPr>
        <p:txBody>
          <a:bodyPr/>
          <a:lstStyle/>
          <a:p>
            <a:r>
              <a:rPr lang="en-US" dirty="0" smtClean="0"/>
              <a:t>The Global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1542143"/>
            <a:ext cx="4209142" cy="48259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“The Global South” = formerly labeled “third-world countries” during the Cold War </a:t>
            </a:r>
            <a:r>
              <a:rPr lang="en-US" sz="2600" dirty="0" smtClean="0">
                <a:sym typeface="Wingdings"/>
              </a:rPr>
              <a:t> now often referred to as “developing nations”</a:t>
            </a:r>
          </a:p>
          <a:p>
            <a:r>
              <a:rPr lang="en-US" sz="2600" dirty="0" smtClean="0">
                <a:sym typeface="Wingdings"/>
              </a:rPr>
              <a:t>“Decolonization” = term for the Global South’s independence from European rule</a:t>
            </a:r>
          </a:p>
        </p:txBody>
      </p:sp>
      <p:pic>
        <p:nvPicPr>
          <p:cNvPr id="5" name="Picture 2" descr="map_23_03__worlds_20th_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856" y="1542143"/>
            <a:ext cx="4463143" cy="482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71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7"/>
            <a:ext cx="8723376" cy="767779"/>
          </a:xfrm>
        </p:spPr>
        <p:txBody>
          <a:bodyPr/>
          <a:lstStyle/>
          <a:p>
            <a:r>
              <a:rPr lang="en-US" sz="3800" dirty="0" smtClean="0"/>
              <a:t>International Pressure to End Apartheid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179576"/>
            <a:ext cx="4151376" cy="5285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 Africa was excluded from most international sporting events, including the Olympics</a:t>
            </a:r>
          </a:p>
          <a:p>
            <a:r>
              <a:rPr lang="en-US" dirty="0" smtClean="0"/>
              <a:t>Artists and entertainers refused to perform in South Africa</a:t>
            </a:r>
          </a:p>
          <a:p>
            <a:r>
              <a:rPr lang="en-US" dirty="0" smtClean="0"/>
              <a:t>Many countries enacted economic boycotts</a:t>
            </a:r>
          </a:p>
          <a:p>
            <a:r>
              <a:rPr lang="en-US" dirty="0" smtClean="0"/>
              <a:t>Many countries withdrew their private investment funds</a:t>
            </a:r>
          </a:p>
          <a:p>
            <a:r>
              <a:rPr lang="en-US" dirty="0" smtClean="0"/>
              <a:t>All of these factors isolated South Africa from the world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2375">
            <a:off x="4315968" y="1179576"/>
            <a:ext cx="2357198" cy="23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8197">
            <a:off x="6404801" y="34290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4957">
            <a:off x="4315968" y="4397883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59219"/>
          </a:xfrm>
        </p:spPr>
        <p:txBody>
          <a:bodyPr/>
          <a:lstStyle/>
          <a:p>
            <a:r>
              <a:rPr lang="en-US" dirty="0" smtClean="0"/>
              <a:t>The End of 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1335024"/>
            <a:ext cx="4389120" cy="5202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 1980s = White South African leaders agreed to a process of negotiations with African nationalist leaders that led to:</a:t>
            </a:r>
          </a:p>
          <a:p>
            <a:pPr lvl="1"/>
            <a:r>
              <a:rPr lang="en-US" dirty="0" smtClean="0"/>
              <a:t>The abandonment of apartheid policies</a:t>
            </a:r>
          </a:p>
          <a:p>
            <a:pPr lvl="1"/>
            <a:r>
              <a:rPr lang="en-US" dirty="0" smtClean="0"/>
              <a:t>The release of Nelson Mandela from prison</a:t>
            </a:r>
          </a:p>
          <a:p>
            <a:pPr lvl="1"/>
            <a:r>
              <a:rPr lang="en-US" dirty="0" smtClean="0"/>
              <a:t>The legalization of the ANC</a:t>
            </a:r>
          </a:p>
          <a:p>
            <a:pPr lvl="1"/>
            <a:r>
              <a:rPr lang="en-US" dirty="0" smtClean="0"/>
              <a:t>National elections in 1994</a:t>
            </a:r>
          </a:p>
          <a:p>
            <a:pPr lvl="2"/>
            <a:r>
              <a:rPr lang="en-US" dirty="0" smtClean="0"/>
              <a:t>Brought the ANC to power</a:t>
            </a:r>
          </a:p>
          <a:p>
            <a:pPr lvl="2"/>
            <a:r>
              <a:rPr lang="en-US" dirty="0" smtClean="0"/>
              <a:t>Nelson Mandela = new president of South Africa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4" y="1133856"/>
            <a:ext cx="3126861" cy="25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4" y="3883343"/>
            <a:ext cx="3531680" cy="235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4649"/>
          </a:xfrm>
        </p:spPr>
        <p:txBody>
          <a:bodyPr/>
          <a:lstStyle/>
          <a:p>
            <a:r>
              <a:rPr lang="en-US" dirty="0" smtClean="0"/>
              <a:t>The Global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3" y="1378857"/>
            <a:ext cx="4553857" cy="5116286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Challenges facing the Global South after decolonization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sz="2400" dirty="0" smtClean="0">
                <a:sym typeface="Wingdings"/>
              </a:rPr>
              <a:t>The legacies of empire</a:t>
            </a:r>
          </a:p>
          <a:p>
            <a:pPr lvl="1"/>
            <a:r>
              <a:rPr lang="en-US" sz="2400" dirty="0" smtClean="0">
                <a:sym typeface="Wingdings"/>
              </a:rPr>
              <a:t>Deep divisions of language, ethnicity, religion, and class</a:t>
            </a:r>
          </a:p>
          <a:p>
            <a:pPr lvl="1"/>
            <a:r>
              <a:rPr lang="en-US" sz="2400" dirty="0" smtClean="0">
                <a:sym typeface="Wingdings"/>
              </a:rPr>
              <a:t>Rapidly growing populations</a:t>
            </a:r>
          </a:p>
          <a:p>
            <a:pPr lvl="1"/>
            <a:r>
              <a:rPr lang="en-US" sz="2400" dirty="0" smtClean="0">
                <a:sym typeface="Wingdings"/>
              </a:rPr>
              <a:t>Competing demands of the capitalist West and the communist East</a:t>
            </a:r>
          </a:p>
          <a:p>
            <a:pPr lvl="1"/>
            <a:r>
              <a:rPr lang="en-US" sz="2400" dirty="0" smtClean="0">
                <a:sym typeface="Wingdings"/>
              </a:rPr>
              <a:t>Developing economies, stable politics, and coherent nations all at the same time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4748">
            <a:off x="1865368" y="2833818"/>
            <a:ext cx="2612571" cy="2209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858" y="4592539"/>
            <a:ext cx="3052615" cy="199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6629">
            <a:off x="362858" y="1179286"/>
            <a:ext cx="2718435" cy="20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0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274638"/>
            <a:ext cx="8127999" cy="940934"/>
          </a:xfrm>
        </p:spPr>
        <p:txBody>
          <a:bodyPr/>
          <a:lstStyle/>
          <a:p>
            <a:r>
              <a:rPr lang="en-US" sz="4000" dirty="0" smtClean="0"/>
              <a:t>The End of Empire in World 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378857"/>
            <a:ext cx="5061857" cy="5134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Dissolution of empires = nothing new</a:t>
            </a:r>
          </a:p>
          <a:p>
            <a:pPr lvl="1"/>
            <a:r>
              <a:rPr lang="en-US" dirty="0" smtClean="0"/>
              <a:t>Think about the end of older empires </a:t>
            </a:r>
            <a:r>
              <a:rPr lang="en-US" dirty="0" smtClean="0">
                <a:sym typeface="Wingdings"/>
              </a:rPr>
              <a:t> Assyrians, Greeks, Romans, Arabs, Mongols, etc.</a:t>
            </a:r>
            <a:endParaRPr lang="en-US" dirty="0" smtClean="0"/>
          </a:p>
          <a:p>
            <a:r>
              <a:rPr lang="en-US" dirty="0" smtClean="0"/>
              <a:t>What’s different about the end of these empires?</a:t>
            </a:r>
          </a:p>
          <a:p>
            <a:pPr lvl="1"/>
            <a:r>
              <a:rPr lang="en-US" dirty="0" smtClean="0"/>
              <a:t>Mobilization of the masses within the colonies around a nationalist ideology</a:t>
            </a:r>
          </a:p>
          <a:p>
            <a:pPr lvl="1"/>
            <a:r>
              <a:rPr lang="en-US" dirty="0" smtClean="0"/>
              <a:t>Creation of a large number of independent nation-states following the empire’s breakdown </a:t>
            </a:r>
            <a:r>
              <a:rPr lang="en-US" dirty="0" smtClean="0">
                <a:sym typeface="Wingdings"/>
              </a:rPr>
              <a:t> each claiming an equal place in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3286" y="1505856"/>
            <a:ext cx="3592283" cy="3683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46714" y="3610429"/>
            <a:ext cx="1596572" cy="47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3287" y="5188857"/>
            <a:ext cx="3592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Kwame Nkrumah afte</a:t>
            </a:r>
            <a:r>
              <a:rPr lang="en-US" i="1" dirty="0"/>
              <a:t>r</a:t>
            </a:r>
            <a:r>
              <a:rPr lang="en-US" i="1" dirty="0" smtClean="0"/>
              <a:t> leaving prison in 1951</a:t>
            </a:r>
          </a:p>
          <a:p>
            <a:pPr algn="ctr"/>
            <a:r>
              <a:rPr lang="en-US" i="1" dirty="0" smtClean="0"/>
              <a:t>Led Ghana to national</a:t>
            </a:r>
          </a:p>
          <a:p>
            <a:pPr algn="ctr"/>
            <a:r>
              <a:rPr lang="en-US" i="1" dirty="0" smtClean="0"/>
              <a:t>independence in 1957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2397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95363"/>
          </a:xfrm>
        </p:spPr>
        <p:txBody>
          <a:bodyPr/>
          <a:lstStyle/>
          <a:p>
            <a:r>
              <a:rPr lang="en-US" dirty="0" smtClean="0"/>
              <a:t>Nation-States Created</a:t>
            </a:r>
            <a:endParaRPr lang="en-US" dirty="0"/>
          </a:p>
        </p:txBody>
      </p:sp>
      <p:pic>
        <p:nvPicPr>
          <p:cNvPr id="4" name="Picture 2" descr="map_23_01_end_euro_empi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072" y="1270000"/>
            <a:ext cx="8387214" cy="529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043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274637"/>
            <a:ext cx="8726715" cy="741363"/>
          </a:xfrm>
        </p:spPr>
        <p:txBody>
          <a:bodyPr/>
          <a:lstStyle/>
          <a:p>
            <a:r>
              <a:rPr lang="en-US" sz="3600" dirty="0" smtClean="0"/>
              <a:t>Explaining African and Asian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288144"/>
            <a:ext cx="8091713" cy="1360713"/>
          </a:xfrm>
        </p:spPr>
        <p:txBody>
          <a:bodyPr/>
          <a:lstStyle/>
          <a:p>
            <a:r>
              <a:rPr lang="en-US" dirty="0" smtClean="0"/>
              <a:t>The “Contradictions” Explanation = fundamental contradictions existed within the entire colonial enterprise that made its demise inevitable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0316324"/>
              </p:ext>
            </p:extLst>
          </p:nvPr>
        </p:nvGraphicFramePr>
        <p:xfrm>
          <a:off x="362857" y="2750819"/>
          <a:ext cx="8382000" cy="354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80074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Views Held</a:t>
                      </a:r>
                      <a:r>
                        <a:rPr lang="en-US" sz="2400" u="sng" baseline="0" dirty="0" smtClean="0"/>
                        <a:t> by European Rulers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What’s Happening in their Colonies</a:t>
                      </a:r>
                      <a:endParaRPr lang="en-US" sz="2400" u="sng" dirty="0"/>
                    </a:p>
                  </a:txBody>
                  <a:tcPr/>
                </a:tc>
              </a:tr>
              <a:tr h="81186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Christianity and material</a:t>
                      </a:r>
                      <a:r>
                        <a:rPr lang="en-US" sz="2200" baseline="0" dirty="0" smtClean="0"/>
                        <a:t> progress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Racism,</a:t>
                      </a:r>
                      <a:r>
                        <a:rPr lang="en-US" sz="2200" baseline="0" dirty="0" smtClean="0"/>
                        <a:t> exploitation, and poverty</a:t>
                      </a:r>
                      <a:endParaRPr lang="en-US" sz="2200" dirty="0"/>
                    </a:p>
                  </a:txBody>
                  <a:tcPr/>
                </a:tc>
              </a:tr>
              <a:tr h="81186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Increasingly democratic values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Rule</a:t>
                      </a:r>
                      <a:r>
                        <a:rPr lang="en-US" sz="2200" baseline="0" dirty="0" smtClean="0"/>
                        <a:t> by dictatorships</a:t>
                      </a:r>
                      <a:endParaRPr lang="en-US" sz="2200" dirty="0"/>
                    </a:p>
                  </a:txBody>
                  <a:tcPr/>
                </a:tc>
              </a:tr>
              <a:tr h="81186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National self-determination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Denied any opportunities to express their</a:t>
                      </a:r>
                      <a:r>
                        <a:rPr lang="en-US" sz="2200" baseline="0" dirty="0" smtClean="0"/>
                        <a:t> own national character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52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7" y="274638"/>
            <a:ext cx="8672285" cy="832076"/>
          </a:xfrm>
        </p:spPr>
        <p:txBody>
          <a:bodyPr/>
          <a:lstStyle/>
          <a:p>
            <a:r>
              <a:rPr lang="en-US" sz="3600" dirty="0" smtClean="0"/>
              <a:t>Explaining African and Asian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857" y="1270000"/>
            <a:ext cx="4862285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International circumstances that led to the end of these empires:</a:t>
            </a:r>
          </a:p>
          <a:p>
            <a:pPr lvl="1"/>
            <a:r>
              <a:rPr lang="en-US" sz="2400" dirty="0" smtClean="0"/>
              <a:t>Both world wars = weakened Europe</a:t>
            </a:r>
          </a:p>
          <a:p>
            <a:pPr lvl="1"/>
            <a:r>
              <a:rPr lang="en-US" sz="2400" dirty="0" smtClean="0"/>
              <a:t>Both world wars = discredited any sense of European moral superiority</a:t>
            </a:r>
          </a:p>
          <a:p>
            <a:pPr lvl="1"/>
            <a:r>
              <a:rPr lang="en-US" sz="2400" dirty="0" smtClean="0"/>
              <a:t>U.S. and Soviet Union = new global superpowers = opposed the older European colonial empires</a:t>
            </a:r>
          </a:p>
          <a:p>
            <a:pPr lvl="1"/>
            <a:r>
              <a:rPr lang="en-US" sz="2400" dirty="0" smtClean="0"/>
              <a:t>United Nations = platform from which nations could express anticolonial views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85" y="1651000"/>
            <a:ext cx="3628572" cy="42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83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4" y="274637"/>
            <a:ext cx="8744856" cy="1249363"/>
          </a:xfrm>
        </p:spPr>
        <p:txBody>
          <a:bodyPr/>
          <a:lstStyle/>
          <a:p>
            <a:r>
              <a:rPr lang="en-US" sz="3500" dirty="0" smtClean="0"/>
              <a:t>Explaining African and Asian Independence:</a:t>
            </a:r>
            <a:br>
              <a:rPr lang="en-US" sz="3500" dirty="0" smtClean="0"/>
            </a:br>
            <a:r>
              <a:rPr lang="en-US" sz="3500" dirty="0" smtClean="0"/>
              <a:t>Economic and Social Circumstances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30" y="1801905"/>
            <a:ext cx="4844141" cy="472952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By the mid-20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generation Western-educated elites (mostly male) had arisen throughout the colonial world</a:t>
            </a:r>
          </a:p>
          <a:p>
            <a:pPr lvl="1"/>
            <a:r>
              <a:rPr lang="en-US" sz="2400" dirty="0" smtClean="0"/>
              <a:t>Familiar with European culture and aware of the gaps between its values and its practices</a:t>
            </a:r>
          </a:p>
          <a:p>
            <a:pPr lvl="1"/>
            <a:r>
              <a:rPr lang="en-US" sz="2400" dirty="0" smtClean="0"/>
              <a:t>Didn’t see colonial rule as a vehicle for their peoples’ progress</a:t>
            </a:r>
          </a:p>
          <a:p>
            <a:pPr lvl="1"/>
            <a:r>
              <a:rPr lang="en-US" sz="2400" dirty="0" smtClean="0"/>
              <a:t>Increasingly insisted on independence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714" y="1964870"/>
            <a:ext cx="3465286" cy="43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38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2" y="274637"/>
            <a:ext cx="8690428" cy="1285649"/>
          </a:xfrm>
        </p:spPr>
        <p:txBody>
          <a:bodyPr/>
          <a:lstStyle/>
          <a:p>
            <a:r>
              <a:rPr lang="en-US" sz="3500" dirty="0"/>
              <a:t>Explaining African and Asian Independence:</a:t>
            </a:r>
            <a:br>
              <a:rPr lang="en-US" sz="3500" dirty="0"/>
            </a:br>
            <a:r>
              <a:rPr lang="en-US" sz="3500" dirty="0"/>
              <a:t>Economic and Social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57" y="1801906"/>
            <a:ext cx="5225144" cy="4693237"/>
          </a:xfrm>
        </p:spPr>
        <p:txBody>
          <a:bodyPr>
            <a:noAutofit/>
          </a:bodyPr>
          <a:lstStyle/>
          <a:p>
            <a:r>
              <a:rPr lang="en-US" dirty="0" smtClean="0"/>
              <a:t>Other groups that believed independence held promise: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Veterans of the world wars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Young people with some education but no job opportunities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Urban workers = aware of their exploitation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Small-scale traders = resentful of European privileges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Rural dwellers = lost land or suffered from forced labor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Poor and insecure newcomers to the cities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14" y="2256972"/>
            <a:ext cx="3519714" cy="3548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714" y="5805714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Decolonization of India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335310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469</TotalTime>
  <Words>1148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Tradition</vt:lpstr>
      <vt:lpstr>Independence and Development in the Global South</vt:lpstr>
      <vt:lpstr>The Global South</vt:lpstr>
      <vt:lpstr>The Global South</vt:lpstr>
      <vt:lpstr>The End of Empire in World History</vt:lpstr>
      <vt:lpstr>Nation-States Created</vt:lpstr>
      <vt:lpstr>Explaining African and Asian Independence</vt:lpstr>
      <vt:lpstr>Explaining African and Asian Independence</vt:lpstr>
      <vt:lpstr>Explaining African and Asian Independence: Economic and Social Circumstances</vt:lpstr>
      <vt:lpstr>Explaining African and Asian Independence: Economic and Social Circumstances</vt:lpstr>
      <vt:lpstr>Explaining African and Asian Independence</vt:lpstr>
      <vt:lpstr>Explaining African and Asian Independence</vt:lpstr>
      <vt:lpstr>Explaining African and Asian Independence</vt:lpstr>
      <vt:lpstr>Ending Apartheid in South Africa</vt:lpstr>
      <vt:lpstr>Ending Apartheid in South Africa</vt:lpstr>
      <vt:lpstr>The African National Congress</vt:lpstr>
      <vt:lpstr>The African National Congress</vt:lpstr>
      <vt:lpstr>The African National Congress</vt:lpstr>
      <vt:lpstr>The Freedom Struggle Intensifies</vt:lpstr>
      <vt:lpstr>The Freedom Struggle Intensifies</vt:lpstr>
      <vt:lpstr>International Pressure to End Apartheid</vt:lpstr>
      <vt:lpstr>The End of Apartheid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and Development in the Global South</dc:title>
  <dc:creator>Elise Cona</dc:creator>
  <cp:lastModifiedBy>Matt</cp:lastModifiedBy>
  <cp:revision>49</cp:revision>
  <dcterms:created xsi:type="dcterms:W3CDTF">2012-04-15T14:25:53Z</dcterms:created>
  <dcterms:modified xsi:type="dcterms:W3CDTF">2014-04-05T22:43:15Z</dcterms:modified>
</cp:coreProperties>
</file>